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5" r:id="rId2"/>
    <p:sldId id="256" r:id="rId3"/>
    <p:sldId id="260" r:id="rId4"/>
    <p:sldId id="257" r:id="rId5"/>
    <p:sldId id="259" r:id="rId6"/>
    <p:sldId id="261" r:id="rId7"/>
    <p:sldId id="262" r:id="rId8"/>
    <p:sldId id="263" r:id="rId9"/>
    <p:sldId id="264" r:id="rId10"/>
    <p:sldId id="265" r:id="rId11"/>
    <p:sldId id="266" r:id="rId12"/>
    <p:sldId id="271" r:id="rId13"/>
    <p:sldId id="276" r:id="rId14"/>
    <p:sldId id="280" r:id="rId15"/>
    <p:sldId id="277" r:id="rId16"/>
    <p:sldId id="278" r:id="rId17"/>
    <p:sldId id="272" r:id="rId18"/>
    <p:sldId id="279" r:id="rId19"/>
    <p:sldId id="273"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5" d="100"/>
          <a:sy n="115" d="100"/>
        </p:scale>
        <p:origin x="5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FD25C-5A87-4A6A-AE34-12B7FC92BE9C}" type="doc">
      <dgm:prSet loTypeId="urn:microsoft.com/office/officeart/2005/8/layout/process1" loCatId="process" qsTypeId="urn:microsoft.com/office/officeart/2005/8/quickstyle/simple1" qsCatId="simple" csTypeId="urn:microsoft.com/office/officeart/2005/8/colors/accent1_2" csCatId="accent1" phldr="1"/>
      <dgm:spPr/>
    </dgm:pt>
    <dgm:pt modelId="{47C6984D-AC42-4F90-BA4C-F516F1347828}">
      <dgm:prSet phldrT="[Text]" custT="1"/>
      <dgm:spPr/>
      <dgm:t>
        <a:bodyPr/>
        <a:lstStyle/>
        <a:p>
          <a:r>
            <a:rPr lang="en-US" sz="2000" dirty="0"/>
            <a:t>The Legislative Consultant/Advocate screens bills as they are introduced in the Legislature and selects those of interest to DKG California</a:t>
          </a:r>
        </a:p>
      </dgm:t>
    </dgm:pt>
    <dgm:pt modelId="{D742910A-8961-45FD-9336-FE38BA10D117}" type="parTrans" cxnId="{1230A504-50F0-4156-BE38-EED4024BC9E7}">
      <dgm:prSet/>
      <dgm:spPr/>
      <dgm:t>
        <a:bodyPr/>
        <a:lstStyle/>
        <a:p>
          <a:endParaRPr lang="en-US"/>
        </a:p>
      </dgm:t>
    </dgm:pt>
    <dgm:pt modelId="{34FD57B1-7A10-4CD7-8797-3B37C06DD237}" type="sibTrans" cxnId="{1230A504-50F0-4156-BE38-EED4024BC9E7}">
      <dgm:prSet/>
      <dgm:spPr/>
      <dgm:t>
        <a:bodyPr/>
        <a:lstStyle/>
        <a:p>
          <a:endParaRPr lang="en-US" dirty="0"/>
        </a:p>
      </dgm:t>
    </dgm:pt>
    <dgm:pt modelId="{D1A9BCA5-AD3A-4553-8C97-922C5033D175}">
      <dgm:prSet phldrT="[Text]"/>
      <dgm:spPr/>
      <dgm:t>
        <a:bodyPr/>
        <a:lstStyle/>
        <a:p>
          <a:r>
            <a:rPr lang="en-US" dirty="0"/>
            <a:t> The Legislative Coordinator assigns bills to Bill Evaluators. </a:t>
          </a:r>
        </a:p>
      </dgm:t>
    </dgm:pt>
    <dgm:pt modelId="{A29025E2-F15B-42A3-A1B5-ED7B95013639}" type="parTrans" cxnId="{04862453-2CA2-48CB-BF53-E81C132346A9}">
      <dgm:prSet/>
      <dgm:spPr/>
      <dgm:t>
        <a:bodyPr/>
        <a:lstStyle/>
        <a:p>
          <a:endParaRPr lang="en-US"/>
        </a:p>
      </dgm:t>
    </dgm:pt>
    <dgm:pt modelId="{B1FD651D-4F5C-406D-9ADC-85A46C26A638}" type="sibTrans" cxnId="{04862453-2CA2-48CB-BF53-E81C132346A9}">
      <dgm:prSet/>
      <dgm:spPr/>
      <dgm:t>
        <a:bodyPr/>
        <a:lstStyle/>
        <a:p>
          <a:endParaRPr lang="en-US" dirty="0"/>
        </a:p>
      </dgm:t>
    </dgm:pt>
    <dgm:pt modelId="{0E013DDC-0A04-4BAD-B8CD-80F03680333E}">
      <dgm:prSet phldrT="[Text]" custT="1"/>
      <dgm:spPr/>
      <dgm:t>
        <a:bodyPr/>
        <a:lstStyle/>
        <a:p>
          <a:r>
            <a:rPr lang="en-US" sz="2000" dirty="0"/>
            <a:t>The Bill Evaluator analyzes all available information and makes a recommendation. Evaluators inform the Legislative Coordinator of their recommendation. </a:t>
          </a:r>
        </a:p>
      </dgm:t>
    </dgm:pt>
    <dgm:pt modelId="{CC3F2EF2-86D0-496E-BE8D-63AFB26B91DE}" type="parTrans" cxnId="{5907DA4A-3FB9-4A42-9C2F-C586869671F9}">
      <dgm:prSet/>
      <dgm:spPr/>
      <dgm:t>
        <a:bodyPr/>
        <a:lstStyle/>
        <a:p>
          <a:endParaRPr lang="en-US"/>
        </a:p>
      </dgm:t>
    </dgm:pt>
    <dgm:pt modelId="{5E7D4933-DFC6-49B8-9696-50D354710AE1}" type="sibTrans" cxnId="{5907DA4A-3FB9-4A42-9C2F-C586869671F9}">
      <dgm:prSet/>
      <dgm:spPr/>
      <dgm:t>
        <a:bodyPr/>
        <a:lstStyle/>
        <a:p>
          <a:endParaRPr lang="en-US" dirty="0"/>
        </a:p>
      </dgm:t>
    </dgm:pt>
    <dgm:pt modelId="{B144F55D-DF7A-43A3-BE7F-65871A478C0A}">
      <dgm:prSet/>
      <dgm:spPr/>
      <dgm:t>
        <a:bodyPr/>
        <a:lstStyle/>
        <a:p>
          <a:r>
            <a:rPr lang="en-US" dirty="0"/>
            <a:t>Legislative Coordinator reviews evaluations and submits recommendations to our Legislative Consultant/Advocate</a:t>
          </a:r>
        </a:p>
      </dgm:t>
    </dgm:pt>
    <dgm:pt modelId="{E1DE0738-2D19-49B0-BF9A-C4A0B881C4EA}" type="parTrans" cxnId="{B18CCB97-87D9-4853-AE15-1FED1D54C3A2}">
      <dgm:prSet/>
      <dgm:spPr/>
      <dgm:t>
        <a:bodyPr/>
        <a:lstStyle/>
        <a:p>
          <a:endParaRPr lang="en-US"/>
        </a:p>
      </dgm:t>
    </dgm:pt>
    <dgm:pt modelId="{81CCA1B6-E511-437B-A4B0-CCF043FBAE12}" type="sibTrans" cxnId="{B18CCB97-87D9-4853-AE15-1FED1D54C3A2}">
      <dgm:prSet/>
      <dgm:spPr/>
      <dgm:t>
        <a:bodyPr/>
        <a:lstStyle/>
        <a:p>
          <a:endParaRPr lang="en-US"/>
        </a:p>
      </dgm:t>
    </dgm:pt>
    <dgm:pt modelId="{A90083A8-3316-49FA-9818-21ECCEB52C8E}" type="pres">
      <dgm:prSet presAssocID="{560FD25C-5A87-4A6A-AE34-12B7FC92BE9C}" presName="Name0" presStyleCnt="0">
        <dgm:presLayoutVars>
          <dgm:dir/>
          <dgm:resizeHandles val="exact"/>
        </dgm:presLayoutVars>
      </dgm:prSet>
      <dgm:spPr/>
    </dgm:pt>
    <dgm:pt modelId="{A50CCC1E-C694-4563-BFCF-F5D7F0E12B59}" type="pres">
      <dgm:prSet presAssocID="{47C6984D-AC42-4F90-BA4C-F516F1347828}" presName="node" presStyleLbl="node1" presStyleIdx="0" presStyleCnt="4">
        <dgm:presLayoutVars>
          <dgm:bulletEnabled val="1"/>
        </dgm:presLayoutVars>
      </dgm:prSet>
      <dgm:spPr/>
    </dgm:pt>
    <dgm:pt modelId="{C68ECDB4-C8C7-429F-B647-E385E8426AAF}" type="pres">
      <dgm:prSet presAssocID="{34FD57B1-7A10-4CD7-8797-3B37C06DD237}" presName="sibTrans" presStyleLbl="sibTrans2D1" presStyleIdx="0" presStyleCnt="3"/>
      <dgm:spPr/>
    </dgm:pt>
    <dgm:pt modelId="{69895A53-1779-42EB-8E92-E32AD31477F7}" type="pres">
      <dgm:prSet presAssocID="{34FD57B1-7A10-4CD7-8797-3B37C06DD237}" presName="connectorText" presStyleLbl="sibTrans2D1" presStyleIdx="0" presStyleCnt="3"/>
      <dgm:spPr/>
    </dgm:pt>
    <dgm:pt modelId="{C7DA7FF0-16DE-4786-9DC4-A6ABDCE43BDC}" type="pres">
      <dgm:prSet presAssocID="{D1A9BCA5-AD3A-4553-8C97-922C5033D175}" presName="node" presStyleLbl="node1" presStyleIdx="1" presStyleCnt="4">
        <dgm:presLayoutVars>
          <dgm:bulletEnabled val="1"/>
        </dgm:presLayoutVars>
      </dgm:prSet>
      <dgm:spPr/>
    </dgm:pt>
    <dgm:pt modelId="{B31EBF5C-9F8B-4267-9294-91B350FCDD5E}" type="pres">
      <dgm:prSet presAssocID="{B1FD651D-4F5C-406D-9ADC-85A46C26A638}" presName="sibTrans" presStyleLbl="sibTrans2D1" presStyleIdx="1" presStyleCnt="3"/>
      <dgm:spPr/>
    </dgm:pt>
    <dgm:pt modelId="{62BBF696-22AB-4BDA-9D85-D76FCA8E0C69}" type="pres">
      <dgm:prSet presAssocID="{B1FD651D-4F5C-406D-9ADC-85A46C26A638}" presName="connectorText" presStyleLbl="sibTrans2D1" presStyleIdx="1" presStyleCnt="3"/>
      <dgm:spPr/>
    </dgm:pt>
    <dgm:pt modelId="{1DF1A4AB-2014-4BE7-BE92-69FB0BD1E079}" type="pres">
      <dgm:prSet presAssocID="{0E013DDC-0A04-4BAD-B8CD-80F03680333E}" presName="node" presStyleLbl="node1" presStyleIdx="2" presStyleCnt="4">
        <dgm:presLayoutVars>
          <dgm:bulletEnabled val="1"/>
        </dgm:presLayoutVars>
      </dgm:prSet>
      <dgm:spPr/>
    </dgm:pt>
    <dgm:pt modelId="{BB9AF1E6-B63C-4D03-9C0F-694D2A1811A9}" type="pres">
      <dgm:prSet presAssocID="{5E7D4933-DFC6-49B8-9696-50D354710AE1}" presName="sibTrans" presStyleLbl="sibTrans2D1" presStyleIdx="2" presStyleCnt="3"/>
      <dgm:spPr/>
    </dgm:pt>
    <dgm:pt modelId="{3FA9CE09-E4AA-448A-9A13-8D15053CCC08}" type="pres">
      <dgm:prSet presAssocID="{5E7D4933-DFC6-49B8-9696-50D354710AE1}" presName="connectorText" presStyleLbl="sibTrans2D1" presStyleIdx="2" presStyleCnt="3"/>
      <dgm:spPr/>
    </dgm:pt>
    <dgm:pt modelId="{72063FA8-C813-49AD-A957-1F70DF6890C0}" type="pres">
      <dgm:prSet presAssocID="{B144F55D-DF7A-43A3-BE7F-65871A478C0A}" presName="node" presStyleLbl="node1" presStyleIdx="3" presStyleCnt="4" custScaleX="100693">
        <dgm:presLayoutVars>
          <dgm:bulletEnabled val="1"/>
        </dgm:presLayoutVars>
      </dgm:prSet>
      <dgm:spPr/>
    </dgm:pt>
  </dgm:ptLst>
  <dgm:cxnLst>
    <dgm:cxn modelId="{1230A504-50F0-4156-BE38-EED4024BC9E7}" srcId="{560FD25C-5A87-4A6A-AE34-12B7FC92BE9C}" destId="{47C6984D-AC42-4F90-BA4C-F516F1347828}" srcOrd="0" destOrd="0" parTransId="{D742910A-8961-45FD-9336-FE38BA10D117}" sibTransId="{34FD57B1-7A10-4CD7-8797-3B37C06DD237}"/>
    <dgm:cxn modelId="{28A28E08-CB3C-4899-85BE-1DCD0B02C1E4}" type="presOf" srcId="{B1FD651D-4F5C-406D-9ADC-85A46C26A638}" destId="{B31EBF5C-9F8B-4267-9294-91B350FCDD5E}" srcOrd="0" destOrd="0" presId="urn:microsoft.com/office/officeart/2005/8/layout/process1"/>
    <dgm:cxn modelId="{27750A11-C52B-46E4-AB94-753929A14F83}" type="presOf" srcId="{B1FD651D-4F5C-406D-9ADC-85A46C26A638}" destId="{62BBF696-22AB-4BDA-9D85-D76FCA8E0C69}" srcOrd="1" destOrd="0" presId="urn:microsoft.com/office/officeart/2005/8/layout/process1"/>
    <dgm:cxn modelId="{EAC33225-A116-4693-98B2-E9C6BBFB366A}" type="presOf" srcId="{D1A9BCA5-AD3A-4553-8C97-922C5033D175}" destId="{C7DA7FF0-16DE-4786-9DC4-A6ABDCE43BDC}" srcOrd="0" destOrd="0" presId="urn:microsoft.com/office/officeart/2005/8/layout/process1"/>
    <dgm:cxn modelId="{8D1C1A41-17AA-408D-B649-71809F7BA2EF}" type="presOf" srcId="{0E013DDC-0A04-4BAD-B8CD-80F03680333E}" destId="{1DF1A4AB-2014-4BE7-BE92-69FB0BD1E079}" srcOrd="0" destOrd="0" presId="urn:microsoft.com/office/officeart/2005/8/layout/process1"/>
    <dgm:cxn modelId="{5907DA4A-3FB9-4A42-9C2F-C586869671F9}" srcId="{560FD25C-5A87-4A6A-AE34-12B7FC92BE9C}" destId="{0E013DDC-0A04-4BAD-B8CD-80F03680333E}" srcOrd="2" destOrd="0" parTransId="{CC3F2EF2-86D0-496E-BE8D-63AFB26B91DE}" sibTransId="{5E7D4933-DFC6-49B8-9696-50D354710AE1}"/>
    <dgm:cxn modelId="{04862453-2CA2-48CB-BF53-E81C132346A9}" srcId="{560FD25C-5A87-4A6A-AE34-12B7FC92BE9C}" destId="{D1A9BCA5-AD3A-4553-8C97-922C5033D175}" srcOrd="1" destOrd="0" parTransId="{A29025E2-F15B-42A3-A1B5-ED7B95013639}" sibTransId="{B1FD651D-4F5C-406D-9ADC-85A46C26A638}"/>
    <dgm:cxn modelId="{95F9D263-8B87-40C5-8B2D-66D9BF917C7A}" type="presOf" srcId="{560FD25C-5A87-4A6A-AE34-12B7FC92BE9C}" destId="{A90083A8-3316-49FA-9818-21ECCEB52C8E}" srcOrd="0" destOrd="0" presId="urn:microsoft.com/office/officeart/2005/8/layout/process1"/>
    <dgm:cxn modelId="{338C7071-1353-433C-9E62-48259F4D5944}" type="presOf" srcId="{5E7D4933-DFC6-49B8-9696-50D354710AE1}" destId="{BB9AF1E6-B63C-4D03-9C0F-694D2A1811A9}" srcOrd="0" destOrd="0" presId="urn:microsoft.com/office/officeart/2005/8/layout/process1"/>
    <dgm:cxn modelId="{B18CCB97-87D9-4853-AE15-1FED1D54C3A2}" srcId="{560FD25C-5A87-4A6A-AE34-12B7FC92BE9C}" destId="{B144F55D-DF7A-43A3-BE7F-65871A478C0A}" srcOrd="3" destOrd="0" parTransId="{E1DE0738-2D19-49B0-BF9A-C4A0B881C4EA}" sibTransId="{81CCA1B6-E511-437B-A4B0-CCF043FBAE12}"/>
    <dgm:cxn modelId="{3701D2A7-7333-455A-BC98-797F64B867D9}" type="presOf" srcId="{B144F55D-DF7A-43A3-BE7F-65871A478C0A}" destId="{72063FA8-C813-49AD-A957-1F70DF6890C0}" srcOrd="0" destOrd="0" presId="urn:microsoft.com/office/officeart/2005/8/layout/process1"/>
    <dgm:cxn modelId="{6C5A49BD-6407-48AB-B69F-C8DB462960BF}" type="presOf" srcId="{47C6984D-AC42-4F90-BA4C-F516F1347828}" destId="{A50CCC1E-C694-4563-BFCF-F5D7F0E12B59}" srcOrd="0" destOrd="0" presId="urn:microsoft.com/office/officeart/2005/8/layout/process1"/>
    <dgm:cxn modelId="{E883D3E8-E09F-4998-9685-3C64A897784B}" type="presOf" srcId="{34FD57B1-7A10-4CD7-8797-3B37C06DD237}" destId="{C68ECDB4-C8C7-429F-B647-E385E8426AAF}" srcOrd="0" destOrd="0" presId="urn:microsoft.com/office/officeart/2005/8/layout/process1"/>
    <dgm:cxn modelId="{993C53F6-127E-4085-A613-4F12C7E25ADE}" type="presOf" srcId="{5E7D4933-DFC6-49B8-9696-50D354710AE1}" destId="{3FA9CE09-E4AA-448A-9A13-8D15053CCC08}" srcOrd="1" destOrd="0" presId="urn:microsoft.com/office/officeart/2005/8/layout/process1"/>
    <dgm:cxn modelId="{22FB92F6-9530-4E3F-8E65-37A50190BE3C}" type="presOf" srcId="{34FD57B1-7A10-4CD7-8797-3B37C06DD237}" destId="{69895A53-1779-42EB-8E92-E32AD31477F7}" srcOrd="1" destOrd="0" presId="urn:microsoft.com/office/officeart/2005/8/layout/process1"/>
    <dgm:cxn modelId="{388BE6D9-3041-4DF0-B1B3-5CE009F9D14A}" type="presParOf" srcId="{A90083A8-3316-49FA-9818-21ECCEB52C8E}" destId="{A50CCC1E-C694-4563-BFCF-F5D7F0E12B59}" srcOrd="0" destOrd="0" presId="urn:microsoft.com/office/officeart/2005/8/layout/process1"/>
    <dgm:cxn modelId="{81E7FAFA-40D2-4431-8CF7-2E2905EDC72C}" type="presParOf" srcId="{A90083A8-3316-49FA-9818-21ECCEB52C8E}" destId="{C68ECDB4-C8C7-429F-B647-E385E8426AAF}" srcOrd="1" destOrd="0" presId="urn:microsoft.com/office/officeart/2005/8/layout/process1"/>
    <dgm:cxn modelId="{77C3AB34-8853-4C92-9E5A-3A39AE855367}" type="presParOf" srcId="{C68ECDB4-C8C7-429F-B647-E385E8426AAF}" destId="{69895A53-1779-42EB-8E92-E32AD31477F7}" srcOrd="0" destOrd="0" presId="urn:microsoft.com/office/officeart/2005/8/layout/process1"/>
    <dgm:cxn modelId="{BFE82D3D-556A-4560-A350-90B79D3C3881}" type="presParOf" srcId="{A90083A8-3316-49FA-9818-21ECCEB52C8E}" destId="{C7DA7FF0-16DE-4786-9DC4-A6ABDCE43BDC}" srcOrd="2" destOrd="0" presId="urn:microsoft.com/office/officeart/2005/8/layout/process1"/>
    <dgm:cxn modelId="{1903D132-1825-40D6-A3C4-C7E1A4413004}" type="presParOf" srcId="{A90083A8-3316-49FA-9818-21ECCEB52C8E}" destId="{B31EBF5C-9F8B-4267-9294-91B350FCDD5E}" srcOrd="3" destOrd="0" presId="urn:microsoft.com/office/officeart/2005/8/layout/process1"/>
    <dgm:cxn modelId="{3D236B44-F68A-4873-BE0B-3EFB407A1168}" type="presParOf" srcId="{B31EBF5C-9F8B-4267-9294-91B350FCDD5E}" destId="{62BBF696-22AB-4BDA-9D85-D76FCA8E0C69}" srcOrd="0" destOrd="0" presId="urn:microsoft.com/office/officeart/2005/8/layout/process1"/>
    <dgm:cxn modelId="{BB18F8C3-6015-4FBF-B757-CABC48A2A8E2}" type="presParOf" srcId="{A90083A8-3316-49FA-9818-21ECCEB52C8E}" destId="{1DF1A4AB-2014-4BE7-BE92-69FB0BD1E079}" srcOrd="4" destOrd="0" presId="urn:microsoft.com/office/officeart/2005/8/layout/process1"/>
    <dgm:cxn modelId="{1BA6D402-5057-4954-8443-509837FB76DA}" type="presParOf" srcId="{A90083A8-3316-49FA-9818-21ECCEB52C8E}" destId="{BB9AF1E6-B63C-4D03-9C0F-694D2A1811A9}" srcOrd="5" destOrd="0" presId="urn:microsoft.com/office/officeart/2005/8/layout/process1"/>
    <dgm:cxn modelId="{56BF45A0-B5BA-4ADF-B33D-264517CF0C94}" type="presParOf" srcId="{BB9AF1E6-B63C-4D03-9C0F-694D2A1811A9}" destId="{3FA9CE09-E4AA-448A-9A13-8D15053CCC08}" srcOrd="0" destOrd="0" presId="urn:microsoft.com/office/officeart/2005/8/layout/process1"/>
    <dgm:cxn modelId="{D35D66AC-7819-4CAC-B733-EE54305B7AA0}" type="presParOf" srcId="{A90083A8-3316-49FA-9818-21ECCEB52C8E}" destId="{72063FA8-C813-49AD-A957-1F70DF6890C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CCC1E-C694-4563-BFCF-F5D7F0E12B59}">
      <dsp:nvSpPr>
        <dsp:cNvPr id="0" name=""/>
        <dsp:cNvSpPr/>
      </dsp:nvSpPr>
      <dsp:spPr>
        <a:xfrm>
          <a:off x="10819" y="218225"/>
          <a:ext cx="2311822" cy="33661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Legislative Consultant/Advocate screens bills as they are introduced in the Legislature and selects those of interest to DKG California</a:t>
          </a:r>
        </a:p>
      </dsp:txBody>
      <dsp:txXfrm>
        <a:off x="78530" y="285936"/>
        <a:ext cx="2176400" cy="3230718"/>
      </dsp:txXfrm>
    </dsp:sp>
    <dsp:sp modelId="{C68ECDB4-C8C7-429F-B647-E385E8426AAF}">
      <dsp:nvSpPr>
        <dsp:cNvPr id="0" name=""/>
        <dsp:cNvSpPr/>
      </dsp:nvSpPr>
      <dsp:spPr>
        <a:xfrm>
          <a:off x="2553824" y="1614629"/>
          <a:ext cx="490106" cy="5733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2553824" y="1729295"/>
        <a:ext cx="343074" cy="344000"/>
      </dsp:txXfrm>
    </dsp:sp>
    <dsp:sp modelId="{C7DA7FF0-16DE-4786-9DC4-A6ABDCE43BDC}">
      <dsp:nvSpPr>
        <dsp:cNvPr id="0" name=""/>
        <dsp:cNvSpPr/>
      </dsp:nvSpPr>
      <dsp:spPr>
        <a:xfrm>
          <a:off x="3247371" y="218225"/>
          <a:ext cx="2311822" cy="33661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The Legislative Coordinator assigns bills to Bill Evaluators. </a:t>
          </a:r>
        </a:p>
      </dsp:txBody>
      <dsp:txXfrm>
        <a:off x="3315082" y="285936"/>
        <a:ext cx="2176400" cy="3230718"/>
      </dsp:txXfrm>
    </dsp:sp>
    <dsp:sp modelId="{B31EBF5C-9F8B-4267-9294-91B350FCDD5E}">
      <dsp:nvSpPr>
        <dsp:cNvPr id="0" name=""/>
        <dsp:cNvSpPr/>
      </dsp:nvSpPr>
      <dsp:spPr>
        <a:xfrm>
          <a:off x="5790376" y="1614629"/>
          <a:ext cx="490106" cy="5733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5790376" y="1729295"/>
        <a:ext cx="343074" cy="344000"/>
      </dsp:txXfrm>
    </dsp:sp>
    <dsp:sp modelId="{1DF1A4AB-2014-4BE7-BE92-69FB0BD1E079}">
      <dsp:nvSpPr>
        <dsp:cNvPr id="0" name=""/>
        <dsp:cNvSpPr/>
      </dsp:nvSpPr>
      <dsp:spPr>
        <a:xfrm>
          <a:off x="6483923" y="218225"/>
          <a:ext cx="2311822" cy="33661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Bill Evaluator analyzes all available information and makes a recommendation. Evaluators inform the Legislative Coordinator of their recommendation. </a:t>
          </a:r>
        </a:p>
      </dsp:txBody>
      <dsp:txXfrm>
        <a:off x="6551634" y="285936"/>
        <a:ext cx="2176400" cy="3230718"/>
      </dsp:txXfrm>
    </dsp:sp>
    <dsp:sp modelId="{BB9AF1E6-B63C-4D03-9C0F-694D2A1811A9}">
      <dsp:nvSpPr>
        <dsp:cNvPr id="0" name=""/>
        <dsp:cNvSpPr/>
      </dsp:nvSpPr>
      <dsp:spPr>
        <a:xfrm>
          <a:off x="9026928" y="1614629"/>
          <a:ext cx="490106" cy="5733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9026928" y="1729295"/>
        <a:ext cx="343074" cy="344000"/>
      </dsp:txXfrm>
    </dsp:sp>
    <dsp:sp modelId="{72063FA8-C813-49AD-A957-1F70DF6890C0}">
      <dsp:nvSpPr>
        <dsp:cNvPr id="0" name=""/>
        <dsp:cNvSpPr/>
      </dsp:nvSpPr>
      <dsp:spPr>
        <a:xfrm>
          <a:off x="9720474" y="218225"/>
          <a:ext cx="2327843" cy="33661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Legislative Coordinator reviews evaluations and submits recommendations to our Legislative Consultant/Advocate</a:t>
          </a:r>
        </a:p>
      </dsp:txBody>
      <dsp:txXfrm>
        <a:off x="9788654" y="286405"/>
        <a:ext cx="2191483" cy="32297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3DAD9-34E6-4810-8C34-A5DE8BF3FF31}" type="datetimeFigureOut">
              <a:rPr lang="en-US" smtClean="0"/>
              <a:t>9/19/20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3F585-0012-41F0-A94A-C4F7FD6B3843}" type="slidenum">
              <a:rPr lang="en-US" smtClean="0"/>
              <a:t>‹#›</a:t>
            </a:fld>
            <a:endParaRPr lang="en-US" dirty="0"/>
          </a:p>
        </p:txBody>
      </p:sp>
    </p:spTree>
    <p:extLst>
      <p:ext uri="{BB962C8B-B14F-4D97-AF65-F5344CB8AC3E}">
        <p14:creationId xmlns:p14="http://schemas.microsoft.com/office/powerpoint/2010/main" val="356004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5FA7-B04C-48AD-83E2-F5C85130F4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3A4AA3-F573-48B1-AED4-F55C59C50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CE7874-9094-4271-B47E-83F03AAFF105}"/>
              </a:ext>
            </a:extLst>
          </p:cNvPr>
          <p:cNvSpPr>
            <a:spLocks noGrp="1"/>
          </p:cNvSpPr>
          <p:nvPr>
            <p:ph type="dt" sz="half" idx="10"/>
          </p:nvPr>
        </p:nvSpPr>
        <p:spPr/>
        <p:txBody>
          <a:bodyPr/>
          <a:lstStyle/>
          <a:p>
            <a:fld id="{A6FD2B55-8EE6-4CC3-9A00-04FFCD49CE43}" type="datetimeFigureOut">
              <a:rPr lang="en-US" smtClean="0"/>
              <a:t>9/19/20</a:t>
            </a:fld>
            <a:endParaRPr lang="en-US" dirty="0"/>
          </a:p>
        </p:txBody>
      </p:sp>
      <p:sp>
        <p:nvSpPr>
          <p:cNvPr id="5" name="Footer Placeholder 4">
            <a:extLst>
              <a:ext uri="{FF2B5EF4-FFF2-40B4-BE49-F238E27FC236}">
                <a16:creationId xmlns:a16="http://schemas.microsoft.com/office/drawing/2014/main" id="{0A90D7D7-C1DA-40DD-A584-50A7E3C52C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23FD28-281A-4D11-B2E8-083D8DB33298}"/>
              </a:ext>
            </a:extLst>
          </p:cNvPr>
          <p:cNvSpPr>
            <a:spLocks noGrp="1"/>
          </p:cNvSpPr>
          <p:nvPr>
            <p:ph type="sldNum" sz="quarter" idx="12"/>
          </p:nvPr>
        </p:nvSpPr>
        <p:spPr/>
        <p:txBody>
          <a:bodyPr/>
          <a:lstStyle/>
          <a:p>
            <a:fld id="{B8A94ED9-A774-401F-888E-1BCBD1B613F7}" type="slidenum">
              <a:rPr lang="en-US" smtClean="0"/>
              <a:t>‹#›</a:t>
            </a:fld>
            <a:endParaRPr lang="en-US" dirty="0"/>
          </a:p>
        </p:txBody>
      </p:sp>
    </p:spTree>
    <p:extLst>
      <p:ext uri="{BB962C8B-B14F-4D97-AF65-F5344CB8AC3E}">
        <p14:creationId xmlns:p14="http://schemas.microsoft.com/office/powerpoint/2010/main" val="322029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5473-8353-4330-94B9-D2ADCB45A0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F9E4FC-0302-477E-BAED-1F6C55F685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C73E2-EB32-4620-999B-F0B316736B2D}"/>
              </a:ext>
            </a:extLst>
          </p:cNvPr>
          <p:cNvSpPr>
            <a:spLocks noGrp="1"/>
          </p:cNvSpPr>
          <p:nvPr>
            <p:ph type="dt" sz="half" idx="10"/>
          </p:nvPr>
        </p:nvSpPr>
        <p:spPr/>
        <p:txBody>
          <a:bodyPr/>
          <a:lstStyle/>
          <a:p>
            <a:fld id="{A6FD2B55-8EE6-4CC3-9A00-04FFCD49CE43}" type="datetimeFigureOut">
              <a:rPr lang="en-US" smtClean="0"/>
              <a:t>9/19/20</a:t>
            </a:fld>
            <a:endParaRPr lang="en-US" dirty="0"/>
          </a:p>
        </p:txBody>
      </p:sp>
      <p:sp>
        <p:nvSpPr>
          <p:cNvPr id="5" name="Footer Placeholder 4">
            <a:extLst>
              <a:ext uri="{FF2B5EF4-FFF2-40B4-BE49-F238E27FC236}">
                <a16:creationId xmlns:a16="http://schemas.microsoft.com/office/drawing/2014/main" id="{2DA3DC3E-0330-4302-805D-26F5C1AE6C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EAC9CE-92FC-4925-80D4-25F31551DA66}"/>
              </a:ext>
            </a:extLst>
          </p:cNvPr>
          <p:cNvSpPr>
            <a:spLocks noGrp="1"/>
          </p:cNvSpPr>
          <p:nvPr>
            <p:ph type="sldNum" sz="quarter" idx="12"/>
          </p:nvPr>
        </p:nvSpPr>
        <p:spPr/>
        <p:txBody>
          <a:bodyPr/>
          <a:lstStyle/>
          <a:p>
            <a:fld id="{B8A94ED9-A774-401F-888E-1BCBD1B613F7}" type="slidenum">
              <a:rPr lang="en-US" smtClean="0"/>
              <a:t>‹#›</a:t>
            </a:fld>
            <a:endParaRPr lang="en-US" dirty="0"/>
          </a:p>
        </p:txBody>
      </p:sp>
    </p:spTree>
    <p:extLst>
      <p:ext uri="{BB962C8B-B14F-4D97-AF65-F5344CB8AC3E}">
        <p14:creationId xmlns:p14="http://schemas.microsoft.com/office/powerpoint/2010/main" val="199283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0DBAAA-F4AC-48A5-A578-2095D0527F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9CA6E6-9177-45D5-9408-1D0C3934EB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E11B6-0C4E-4265-BC02-A52620B35CA2}"/>
              </a:ext>
            </a:extLst>
          </p:cNvPr>
          <p:cNvSpPr>
            <a:spLocks noGrp="1"/>
          </p:cNvSpPr>
          <p:nvPr>
            <p:ph type="dt" sz="half" idx="10"/>
          </p:nvPr>
        </p:nvSpPr>
        <p:spPr/>
        <p:txBody>
          <a:bodyPr/>
          <a:lstStyle/>
          <a:p>
            <a:fld id="{A6FD2B55-8EE6-4CC3-9A00-04FFCD49CE43}" type="datetimeFigureOut">
              <a:rPr lang="en-US" smtClean="0"/>
              <a:t>9/19/20</a:t>
            </a:fld>
            <a:endParaRPr lang="en-US" dirty="0"/>
          </a:p>
        </p:txBody>
      </p:sp>
      <p:sp>
        <p:nvSpPr>
          <p:cNvPr id="5" name="Footer Placeholder 4">
            <a:extLst>
              <a:ext uri="{FF2B5EF4-FFF2-40B4-BE49-F238E27FC236}">
                <a16:creationId xmlns:a16="http://schemas.microsoft.com/office/drawing/2014/main" id="{F5213ECD-CDEC-49BF-B657-66221CAFE7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F41D98-485E-4EF4-8A9E-E978DC8EE801}"/>
              </a:ext>
            </a:extLst>
          </p:cNvPr>
          <p:cNvSpPr>
            <a:spLocks noGrp="1"/>
          </p:cNvSpPr>
          <p:nvPr>
            <p:ph type="sldNum" sz="quarter" idx="12"/>
          </p:nvPr>
        </p:nvSpPr>
        <p:spPr/>
        <p:txBody>
          <a:bodyPr/>
          <a:lstStyle/>
          <a:p>
            <a:fld id="{B8A94ED9-A774-401F-888E-1BCBD1B613F7}" type="slidenum">
              <a:rPr lang="en-US" smtClean="0"/>
              <a:t>‹#›</a:t>
            </a:fld>
            <a:endParaRPr lang="en-US" dirty="0"/>
          </a:p>
        </p:txBody>
      </p:sp>
    </p:spTree>
    <p:extLst>
      <p:ext uri="{BB962C8B-B14F-4D97-AF65-F5344CB8AC3E}">
        <p14:creationId xmlns:p14="http://schemas.microsoft.com/office/powerpoint/2010/main" val="127513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5B504-36A1-43FF-98E9-2AA457D8D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92E6A-09C5-45EA-B4F2-45420C927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BB013-717C-4DCF-B38E-D9C8A87512E0}"/>
              </a:ext>
            </a:extLst>
          </p:cNvPr>
          <p:cNvSpPr>
            <a:spLocks noGrp="1"/>
          </p:cNvSpPr>
          <p:nvPr>
            <p:ph type="dt" sz="half" idx="10"/>
          </p:nvPr>
        </p:nvSpPr>
        <p:spPr/>
        <p:txBody>
          <a:bodyPr/>
          <a:lstStyle/>
          <a:p>
            <a:fld id="{A6FD2B55-8EE6-4CC3-9A00-04FFCD49CE43}" type="datetimeFigureOut">
              <a:rPr lang="en-US" smtClean="0"/>
              <a:t>9/19/20</a:t>
            </a:fld>
            <a:endParaRPr lang="en-US" dirty="0"/>
          </a:p>
        </p:txBody>
      </p:sp>
      <p:sp>
        <p:nvSpPr>
          <p:cNvPr id="5" name="Footer Placeholder 4">
            <a:extLst>
              <a:ext uri="{FF2B5EF4-FFF2-40B4-BE49-F238E27FC236}">
                <a16:creationId xmlns:a16="http://schemas.microsoft.com/office/drawing/2014/main" id="{CBA08AD5-E8A8-499C-B7A6-EC5EAFAC01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AA307F-6D3B-4F18-959B-4A952F6ADEC3}"/>
              </a:ext>
            </a:extLst>
          </p:cNvPr>
          <p:cNvSpPr>
            <a:spLocks noGrp="1"/>
          </p:cNvSpPr>
          <p:nvPr>
            <p:ph type="sldNum" sz="quarter" idx="12"/>
          </p:nvPr>
        </p:nvSpPr>
        <p:spPr/>
        <p:txBody>
          <a:bodyPr/>
          <a:lstStyle/>
          <a:p>
            <a:fld id="{B8A94ED9-A774-401F-888E-1BCBD1B613F7}" type="slidenum">
              <a:rPr lang="en-US" smtClean="0"/>
              <a:t>‹#›</a:t>
            </a:fld>
            <a:endParaRPr lang="en-US" dirty="0"/>
          </a:p>
        </p:txBody>
      </p:sp>
    </p:spTree>
    <p:extLst>
      <p:ext uri="{BB962C8B-B14F-4D97-AF65-F5344CB8AC3E}">
        <p14:creationId xmlns:p14="http://schemas.microsoft.com/office/powerpoint/2010/main" val="371164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0D35-2477-4750-A810-8974C5AC34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BFFC5A-6C99-4BFA-AEC2-046134568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DB716-15CA-4C29-9B03-7A84EEB82EC8}"/>
              </a:ext>
            </a:extLst>
          </p:cNvPr>
          <p:cNvSpPr>
            <a:spLocks noGrp="1"/>
          </p:cNvSpPr>
          <p:nvPr>
            <p:ph type="dt" sz="half" idx="10"/>
          </p:nvPr>
        </p:nvSpPr>
        <p:spPr/>
        <p:txBody>
          <a:bodyPr/>
          <a:lstStyle/>
          <a:p>
            <a:fld id="{A6FD2B55-8EE6-4CC3-9A00-04FFCD49CE43}" type="datetimeFigureOut">
              <a:rPr lang="en-US" smtClean="0"/>
              <a:t>9/19/20</a:t>
            </a:fld>
            <a:endParaRPr lang="en-US" dirty="0"/>
          </a:p>
        </p:txBody>
      </p:sp>
      <p:sp>
        <p:nvSpPr>
          <p:cNvPr id="5" name="Footer Placeholder 4">
            <a:extLst>
              <a:ext uri="{FF2B5EF4-FFF2-40B4-BE49-F238E27FC236}">
                <a16:creationId xmlns:a16="http://schemas.microsoft.com/office/drawing/2014/main" id="{95380DFE-57FB-44E6-8482-85D25D4B82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A4CF57-292F-4B55-80C6-AE22F0989A27}"/>
              </a:ext>
            </a:extLst>
          </p:cNvPr>
          <p:cNvSpPr>
            <a:spLocks noGrp="1"/>
          </p:cNvSpPr>
          <p:nvPr>
            <p:ph type="sldNum" sz="quarter" idx="12"/>
          </p:nvPr>
        </p:nvSpPr>
        <p:spPr/>
        <p:txBody>
          <a:bodyPr/>
          <a:lstStyle/>
          <a:p>
            <a:fld id="{B8A94ED9-A774-401F-888E-1BCBD1B613F7}" type="slidenum">
              <a:rPr lang="en-US" smtClean="0"/>
              <a:t>‹#›</a:t>
            </a:fld>
            <a:endParaRPr lang="en-US" dirty="0"/>
          </a:p>
        </p:txBody>
      </p:sp>
    </p:spTree>
    <p:extLst>
      <p:ext uri="{BB962C8B-B14F-4D97-AF65-F5344CB8AC3E}">
        <p14:creationId xmlns:p14="http://schemas.microsoft.com/office/powerpoint/2010/main" val="83510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D80B6-142E-45F1-A1D2-2763493A9B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1C239B-E5B2-4657-8D8A-6B1D6CCD87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6E8576-1911-4F69-90A0-2655390DB6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66558-0B07-4C86-941D-0F88DDEB1011}"/>
              </a:ext>
            </a:extLst>
          </p:cNvPr>
          <p:cNvSpPr>
            <a:spLocks noGrp="1"/>
          </p:cNvSpPr>
          <p:nvPr>
            <p:ph type="dt" sz="half" idx="10"/>
          </p:nvPr>
        </p:nvSpPr>
        <p:spPr/>
        <p:txBody>
          <a:bodyPr/>
          <a:lstStyle/>
          <a:p>
            <a:fld id="{A6FD2B55-8EE6-4CC3-9A00-04FFCD49CE43}" type="datetimeFigureOut">
              <a:rPr lang="en-US" smtClean="0"/>
              <a:t>9/19/20</a:t>
            </a:fld>
            <a:endParaRPr lang="en-US" dirty="0"/>
          </a:p>
        </p:txBody>
      </p:sp>
      <p:sp>
        <p:nvSpPr>
          <p:cNvPr id="6" name="Footer Placeholder 5">
            <a:extLst>
              <a:ext uri="{FF2B5EF4-FFF2-40B4-BE49-F238E27FC236}">
                <a16:creationId xmlns:a16="http://schemas.microsoft.com/office/drawing/2014/main" id="{8260771A-8175-4E69-A2F2-28DCE56BCC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03D41E-883A-42AB-AB97-38E85D1F3518}"/>
              </a:ext>
            </a:extLst>
          </p:cNvPr>
          <p:cNvSpPr>
            <a:spLocks noGrp="1"/>
          </p:cNvSpPr>
          <p:nvPr>
            <p:ph type="sldNum" sz="quarter" idx="12"/>
          </p:nvPr>
        </p:nvSpPr>
        <p:spPr/>
        <p:txBody>
          <a:bodyPr/>
          <a:lstStyle/>
          <a:p>
            <a:fld id="{B8A94ED9-A774-401F-888E-1BCBD1B613F7}" type="slidenum">
              <a:rPr lang="en-US" smtClean="0"/>
              <a:t>‹#›</a:t>
            </a:fld>
            <a:endParaRPr lang="en-US" dirty="0"/>
          </a:p>
        </p:txBody>
      </p:sp>
    </p:spTree>
    <p:extLst>
      <p:ext uri="{BB962C8B-B14F-4D97-AF65-F5344CB8AC3E}">
        <p14:creationId xmlns:p14="http://schemas.microsoft.com/office/powerpoint/2010/main" val="35629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557E-C930-42BD-8DCF-6BD61721FF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A7FDB2-AD71-4E52-9C6E-A835B8E8D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8D4344-8822-44AE-9247-D47337EB5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8E594D-44E7-424B-8BD0-9F3C56340E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CECB70-8F57-4F37-A14A-8BB341997D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16DA72-BA63-431F-8C68-BE7ED58632D8}"/>
              </a:ext>
            </a:extLst>
          </p:cNvPr>
          <p:cNvSpPr>
            <a:spLocks noGrp="1"/>
          </p:cNvSpPr>
          <p:nvPr>
            <p:ph type="dt" sz="half" idx="10"/>
          </p:nvPr>
        </p:nvSpPr>
        <p:spPr/>
        <p:txBody>
          <a:bodyPr/>
          <a:lstStyle/>
          <a:p>
            <a:fld id="{A6FD2B55-8EE6-4CC3-9A00-04FFCD49CE43}" type="datetimeFigureOut">
              <a:rPr lang="en-US" smtClean="0"/>
              <a:t>9/19/20</a:t>
            </a:fld>
            <a:endParaRPr lang="en-US" dirty="0"/>
          </a:p>
        </p:txBody>
      </p:sp>
      <p:sp>
        <p:nvSpPr>
          <p:cNvPr id="8" name="Footer Placeholder 7">
            <a:extLst>
              <a:ext uri="{FF2B5EF4-FFF2-40B4-BE49-F238E27FC236}">
                <a16:creationId xmlns:a16="http://schemas.microsoft.com/office/drawing/2014/main" id="{0EBB4E2D-D55D-4751-8C76-861B87AE25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45C94B5-BB1B-464D-9AA2-A1D8D1D32D5F}"/>
              </a:ext>
            </a:extLst>
          </p:cNvPr>
          <p:cNvSpPr>
            <a:spLocks noGrp="1"/>
          </p:cNvSpPr>
          <p:nvPr>
            <p:ph type="sldNum" sz="quarter" idx="12"/>
          </p:nvPr>
        </p:nvSpPr>
        <p:spPr/>
        <p:txBody>
          <a:bodyPr/>
          <a:lstStyle/>
          <a:p>
            <a:fld id="{B8A94ED9-A774-401F-888E-1BCBD1B613F7}" type="slidenum">
              <a:rPr lang="en-US" smtClean="0"/>
              <a:t>‹#›</a:t>
            </a:fld>
            <a:endParaRPr lang="en-US" dirty="0"/>
          </a:p>
        </p:txBody>
      </p:sp>
    </p:spTree>
    <p:extLst>
      <p:ext uri="{BB962C8B-B14F-4D97-AF65-F5344CB8AC3E}">
        <p14:creationId xmlns:p14="http://schemas.microsoft.com/office/powerpoint/2010/main" val="82101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3C4D-B9C4-4BD4-A5CD-4CC88BDCE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3DC52D-08E2-4C4F-888A-13A6CAAD427A}"/>
              </a:ext>
            </a:extLst>
          </p:cNvPr>
          <p:cNvSpPr>
            <a:spLocks noGrp="1"/>
          </p:cNvSpPr>
          <p:nvPr>
            <p:ph type="dt" sz="half" idx="10"/>
          </p:nvPr>
        </p:nvSpPr>
        <p:spPr/>
        <p:txBody>
          <a:bodyPr/>
          <a:lstStyle/>
          <a:p>
            <a:fld id="{A6FD2B55-8EE6-4CC3-9A00-04FFCD49CE43}" type="datetimeFigureOut">
              <a:rPr lang="en-US" smtClean="0"/>
              <a:t>9/19/20</a:t>
            </a:fld>
            <a:endParaRPr lang="en-US" dirty="0"/>
          </a:p>
        </p:txBody>
      </p:sp>
      <p:sp>
        <p:nvSpPr>
          <p:cNvPr id="4" name="Footer Placeholder 3">
            <a:extLst>
              <a:ext uri="{FF2B5EF4-FFF2-40B4-BE49-F238E27FC236}">
                <a16:creationId xmlns:a16="http://schemas.microsoft.com/office/drawing/2014/main" id="{6EA1A3C8-A8F0-49A8-95FD-EDAAD36F31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E5BEA9-3D98-4A02-B963-E0FC4F7FE376}"/>
              </a:ext>
            </a:extLst>
          </p:cNvPr>
          <p:cNvSpPr>
            <a:spLocks noGrp="1"/>
          </p:cNvSpPr>
          <p:nvPr>
            <p:ph type="sldNum" sz="quarter" idx="12"/>
          </p:nvPr>
        </p:nvSpPr>
        <p:spPr/>
        <p:txBody>
          <a:bodyPr/>
          <a:lstStyle/>
          <a:p>
            <a:fld id="{B8A94ED9-A774-401F-888E-1BCBD1B613F7}" type="slidenum">
              <a:rPr lang="en-US" smtClean="0"/>
              <a:t>‹#›</a:t>
            </a:fld>
            <a:endParaRPr lang="en-US" dirty="0"/>
          </a:p>
        </p:txBody>
      </p:sp>
    </p:spTree>
    <p:extLst>
      <p:ext uri="{BB962C8B-B14F-4D97-AF65-F5344CB8AC3E}">
        <p14:creationId xmlns:p14="http://schemas.microsoft.com/office/powerpoint/2010/main" val="318356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226360-BA9D-45B5-8D0A-D17F6DC3F790}"/>
              </a:ext>
            </a:extLst>
          </p:cNvPr>
          <p:cNvSpPr>
            <a:spLocks noGrp="1"/>
          </p:cNvSpPr>
          <p:nvPr>
            <p:ph type="dt" sz="half" idx="10"/>
          </p:nvPr>
        </p:nvSpPr>
        <p:spPr/>
        <p:txBody>
          <a:bodyPr/>
          <a:lstStyle/>
          <a:p>
            <a:fld id="{A6FD2B55-8EE6-4CC3-9A00-04FFCD49CE43}" type="datetimeFigureOut">
              <a:rPr lang="en-US" smtClean="0"/>
              <a:t>9/19/20</a:t>
            </a:fld>
            <a:endParaRPr lang="en-US" dirty="0"/>
          </a:p>
        </p:txBody>
      </p:sp>
      <p:sp>
        <p:nvSpPr>
          <p:cNvPr id="3" name="Footer Placeholder 2">
            <a:extLst>
              <a:ext uri="{FF2B5EF4-FFF2-40B4-BE49-F238E27FC236}">
                <a16:creationId xmlns:a16="http://schemas.microsoft.com/office/drawing/2014/main" id="{4C4DB086-0C09-4E20-BF6B-2CAE64C0DE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F83121C-6159-44B5-A885-C545480C4636}"/>
              </a:ext>
            </a:extLst>
          </p:cNvPr>
          <p:cNvSpPr>
            <a:spLocks noGrp="1"/>
          </p:cNvSpPr>
          <p:nvPr>
            <p:ph type="sldNum" sz="quarter" idx="12"/>
          </p:nvPr>
        </p:nvSpPr>
        <p:spPr/>
        <p:txBody>
          <a:bodyPr/>
          <a:lstStyle/>
          <a:p>
            <a:fld id="{B8A94ED9-A774-401F-888E-1BCBD1B613F7}" type="slidenum">
              <a:rPr lang="en-US" smtClean="0"/>
              <a:t>‹#›</a:t>
            </a:fld>
            <a:endParaRPr lang="en-US" dirty="0"/>
          </a:p>
        </p:txBody>
      </p:sp>
    </p:spTree>
    <p:extLst>
      <p:ext uri="{BB962C8B-B14F-4D97-AF65-F5344CB8AC3E}">
        <p14:creationId xmlns:p14="http://schemas.microsoft.com/office/powerpoint/2010/main" val="328507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1C5F-B899-41DF-8615-18DCBBFA1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A4455B-19F4-44BC-813B-E011CA60DE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142347-2885-42EC-9DC0-789248C99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E77D5D-9DF1-4736-967C-0AADCE74F168}"/>
              </a:ext>
            </a:extLst>
          </p:cNvPr>
          <p:cNvSpPr>
            <a:spLocks noGrp="1"/>
          </p:cNvSpPr>
          <p:nvPr>
            <p:ph type="dt" sz="half" idx="10"/>
          </p:nvPr>
        </p:nvSpPr>
        <p:spPr/>
        <p:txBody>
          <a:bodyPr/>
          <a:lstStyle/>
          <a:p>
            <a:fld id="{A6FD2B55-8EE6-4CC3-9A00-04FFCD49CE43}" type="datetimeFigureOut">
              <a:rPr lang="en-US" smtClean="0"/>
              <a:t>9/19/20</a:t>
            </a:fld>
            <a:endParaRPr lang="en-US" dirty="0"/>
          </a:p>
        </p:txBody>
      </p:sp>
      <p:sp>
        <p:nvSpPr>
          <p:cNvPr id="6" name="Footer Placeholder 5">
            <a:extLst>
              <a:ext uri="{FF2B5EF4-FFF2-40B4-BE49-F238E27FC236}">
                <a16:creationId xmlns:a16="http://schemas.microsoft.com/office/drawing/2014/main" id="{A5CDCF9C-C6E3-46CF-A28A-3D41CC297E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41C9B7-A510-4FD4-B3D8-E2D2A5C8EB78}"/>
              </a:ext>
            </a:extLst>
          </p:cNvPr>
          <p:cNvSpPr>
            <a:spLocks noGrp="1"/>
          </p:cNvSpPr>
          <p:nvPr>
            <p:ph type="sldNum" sz="quarter" idx="12"/>
          </p:nvPr>
        </p:nvSpPr>
        <p:spPr/>
        <p:txBody>
          <a:bodyPr/>
          <a:lstStyle/>
          <a:p>
            <a:fld id="{B8A94ED9-A774-401F-888E-1BCBD1B613F7}" type="slidenum">
              <a:rPr lang="en-US" smtClean="0"/>
              <a:t>‹#›</a:t>
            </a:fld>
            <a:endParaRPr lang="en-US" dirty="0"/>
          </a:p>
        </p:txBody>
      </p:sp>
    </p:spTree>
    <p:extLst>
      <p:ext uri="{BB962C8B-B14F-4D97-AF65-F5344CB8AC3E}">
        <p14:creationId xmlns:p14="http://schemas.microsoft.com/office/powerpoint/2010/main" val="212793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B466E-A41D-4CBD-B1C4-892F01670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7531F-9B0A-4C62-AA3E-78F3DEBCB1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902813F-0315-4436-9BB9-CC1707A62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E6236-5417-44D7-B606-9A02FAC8F302}"/>
              </a:ext>
            </a:extLst>
          </p:cNvPr>
          <p:cNvSpPr>
            <a:spLocks noGrp="1"/>
          </p:cNvSpPr>
          <p:nvPr>
            <p:ph type="dt" sz="half" idx="10"/>
          </p:nvPr>
        </p:nvSpPr>
        <p:spPr/>
        <p:txBody>
          <a:bodyPr/>
          <a:lstStyle/>
          <a:p>
            <a:fld id="{A6FD2B55-8EE6-4CC3-9A00-04FFCD49CE43}" type="datetimeFigureOut">
              <a:rPr lang="en-US" smtClean="0"/>
              <a:t>9/19/20</a:t>
            </a:fld>
            <a:endParaRPr lang="en-US" dirty="0"/>
          </a:p>
        </p:txBody>
      </p:sp>
      <p:sp>
        <p:nvSpPr>
          <p:cNvPr id="6" name="Footer Placeholder 5">
            <a:extLst>
              <a:ext uri="{FF2B5EF4-FFF2-40B4-BE49-F238E27FC236}">
                <a16:creationId xmlns:a16="http://schemas.microsoft.com/office/drawing/2014/main" id="{BED666F9-1A4E-479B-83B7-0A5DA60BCF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991A0A-EEE4-4A68-837F-2EFA0332CF4E}"/>
              </a:ext>
            </a:extLst>
          </p:cNvPr>
          <p:cNvSpPr>
            <a:spLocks noGrp="1"/>
          </p:cNvSpPr>
          <p:nvPr>
            <p:ph type="sldNum" sz="quarter" idx="12"/>
          </p:nvPr>
        </p:nvSpPr>
        <p:spPr/>
        <p:txBody>
          <a:bodyPr/>
          <a:lstStyle/>
          <a:p>
            <a:fld id="{B8A94ED9-A774-401F-888E-1BCBD1B613F7}" type="slidenum">
              <a:rPr lang="en-US" smtClean="0"/>
              <a:t>‹#›</a:t>
            </a:fld>
            <a:endParaRPr lang="en-US" dirty="0"/>
          </a:p>
        </p:txBody>
      </p:sp>
    </p:spTree>
    <p:extLst>
      <p:ext uri="{BB962C8B-B14F-4D97-AF65-F5344CB8AC3E}">
        <p14:creationId xmlns:p14="http://schemas.microsoft.com/office/powerpoint/2010/main" val="1631130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1CDA42-46C1-49BC-B2AF-6ADE60151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29E74B-C048-4BD7-B0B3-8CC76695D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3295D-E1E1-49B2-8DE4-C933FEF9F8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D2B55-8EE6-4CC3-9A00-04FFCD49CE43}" type="datetimeFigureOut">
              <a:rPr lang="en-US" smtClean="0"/>
              <a:t>9/19/20</a:t>
            </a:fld>
            <a:endParaRPr lang="en-US" dirty="0"/>
          </a:p>
        </p:txBody>
      </p:sp>
      <p:sp>
        <p:nvSpPr>
          <p:cNvPr id="5" name="Footer Placeholder 4">
            <a:extLst>
              <a:ext uri="{FF2B5EF4-FFF2-40B4-BE49-F238E27FC236}">
                <a16:creationId xmlns:a16="http://schemas.microsoft.com/office/drawing/2014/main" id="{4438C8F9-9130-4276-9817-0144CC612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E5E8CF9-557B-4E71-8D0F-C40C6528F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94ED9-A774-401F-888E-1BCBD1B613F7}" type="slidenum">
              <a:rPr lang="en-US" smtClean="0"/>
              <a:t>‹#›</a:t>
            </a:fld>
            <a:endParaRPr lang="en-US" dirty="0"/>
          </a:p>
        </p:txBody>
      </p:sp>
    </p:spTree>
    <p:extLst>
      <p:ext uri="{BB962C8B-B14F-4D97-AF65-F5344CB8AC3E}">
        <p14:creationId xmlns:p14="http://schemas.microsoft.com/office/powerpoint/2010/main" val="2453647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hyperlink" Target="https://www.gov.ca.gov/2020/03/17/california-releases-new-covid-19-guidance-for-k-12-schools/" TargetMode="External"/><Relationship Id="rId13" Type="http://schemas.openxmlformats.org/officeDocument/2006/relationships/hyperlink" Target="https://www.cde.ca.gov/sp/cd/ci/mb2005.asp" TargetMode="External"/><Relationship Id="rId3" Type="http://schemas.openxmlformats.org/officeDocument/2006/relationships/hyperlink" Target="https://covid19.ca.gov/education/" TargetMode="External"/><Relationship Id="rId7" Type="http://schemas.openxmlformats.org/officeDocument/2006/relationships/hyperlink" Target="https://www.cde.ca.gov/schooldirectory" TargetMode="External"/><Relationship Id="rId12" Type="http://schemas.openxmlformats.org/officeDocument/2006/relationships/hyperlink" Target="https://www.cde.ca.gov/ls/he/hn/specialedcovid19guidance.asp" TargetMode="External"/><Relationship Id="rId2" Type="http://schemas.openxmlformats.org/officeDocument/2006/relationships/hyperlink" Target="https://drive.google.com/file/d/1JzbcZw01oPz5ZqGu_nDfBKHPFLdnmwnt/view" TargetMode="Externa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www.cde.ca.gov/fg/cr/learningloss.asp" TargetMode="External"/><Relationship Id="rId11" Type="http://schemas.openxmlformats.org/officeDocument/2006/relationships/hyperlink" Target="https://www.cde.ca.gov/ls/he/hn/schoolmeals.asp" TargetMode="External"/><Relationship Id="rId5" Type="http://schemas.openxmlformats.org/officeDocument/2006/relationships/hyperlink" Target="https://www.gov.ca.gov/2020/03/13/governor-newsom-signs-executive-order-ensuring-state-funding-for-schools-even-in-event-of-physical-closure/" TargetMode="External"/><Relationship Id="rId15" Type="http://schemas.openxmlformats.org/officeDocument/2006/relationships/image" Target="../media/image19.png"/><Relationship Id="rId10" Type="http://schemas.openxmlformats.org/officeDocument/2006/relationships/hyperlink" Target="https://www.cde.ca.gov/ls/he/hn/distancelearning.asp" TargetMode="External"/><Relationship Id="rId4" Type="http://schemas.openxmlformats.org/officeDocument/2006/relationships/hyperlink" Target="https://covid19.ca.gov/industry-guidance/#childcare-guidance" TargetMode="External"/><Relationship Id="rId9" Type="http://schemas.openxmlformats.org/officeDocument/2006/relationships/hyperlink" Target="https://www.cde.ca.gov/ls/he/hn/coronavirus.asp" TargetMode="External"/><Relationship Id="rId14" Type="http://schemas.openxmlformats.org/officeDocument/2006/relationships/hyperlink" Target="https://www.cde.ca.gov/ls/he/hn/cdecovidfaq2019.asp"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ov.ca.gov/wp-content/uploads/2020/05/05.08.2020-EO-N-64-20-signed.pdf"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sos.ca.gov/elections/upcoming-elections/general-election-november-3-2020/public-displa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DKG.US.Forum/" TargetMode="External"/><Relationship Id="rId2" Type="http://schemas.openxmlformats.org/officeDocument/2006/relationships/hyperlink" Target="http://www.usforumdkg.org/"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facebook.com/groups/2269724846587657/?source_id=34982388177000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os.ca.gov/elections/poll-worker-information" TargetMode="External"/><Relationship Id="rId7" Type="http://schemas.openxmlformats.org/officeDocument/2006/relationships/image" Target="../media/image29.png"/><Relationship Id="rId2" Type="http://schemas.openxmlformats.org/officeDocument/2006/relationships/hyperlink" Target="https://www.sos.ca.gov/elections/student-mock-election/california-student-mock-election"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2.ed.gov/policy/fund/guid/constitutionday.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teampowell@ao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hyperlink" Target="mailto:hnonaca@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40F8-09CB-48BC-8B6D-6E2B6E091650}"/>
              </a:ext>
            </a:extLst>
          </p:cNvPr>
          <p:cNvSpPr>
            <a:spLocks noGrp="1"/>
          </p:cNvSpPr>
          <p:nvPr>
            <p:ph type="ctrTitle"/>
          </p:nvPr>
        </p:nvSpPr>
        <p:spPr>
          <a:xfrm>
            <a:off x="6890014" y="3752687"/>
            <a:ext cx="5319433" cy="1922251"/>
          </a:xfrm>
        </p:spPr>
        <p:txBody>
          <a:bodyPr anchor="t">
            <a:normAutofit/>
          </a:bodyPr>
          <a:lstStyle/>
          <a:p>
            <a:pPr algn="l"/>
            <a:r>
              <a:rPr lang="en-US" sz="4800" dirty="0"/>
              <a:t>Welcome Sisters!</a:t>
            </a:r>
          </a:p>
        </p:txBody>
      </p:sp>
      <p:sp>
        <p:nvSpPr>
          <p:cNvPr id="3" name="Subtitle 2">
            <a:extLst>
              <a:ext uri="{FF2B5EF4-FFF2-40B4-BE49-F238E27FC236}">
                <a16:creationId xmlns:a16="http://schemas.microsoft.com/office/drawing/2014/main" id="{FBB3883E-5B66-4DD5-91E7-3FC330FE2D4A}"/>
              </a:ext>
            </a:extLst>
          </p:cNvPr>
          <p:cNvSpPr>
            <a:spLocks noGrp="1"/>
          </p:cNvSpPr>
          <p:nvPr>
            <p:ph type="subTitle" idx="1"/>
          </p:nvPr>
        </p:nvSpPr>
        <p:spPr>
          <a:xfrm>
            <a:off x="6414353" y="4439211"/>
            <a:ext cx="5319431" cy="972180"/>
          </a:xfrm>
        </p:spPr>
        <p:txBody>
          <a:bodyPr anchor="b">
            <a:normAutofit fontScale="92500" lnSpcReduction="10000"/>
          </a:bodyPr>
          <a:lstStyle/>
          <a:p>
            <a:r>
              <a:rPr lang="en-US" sz="3200" dirty="0"/>
              <a:t>Area 17</a:t>
            </a:r>
          </a:p>
          <a:p>
            <a:r>
              <a:rPr lang="en-US" sz="3200" dirty="0"/>
              <a:t>9/19/2020</a:t>
            </a:r>
          </a:p>
        </p:txBody>
      </p:sp>
      <p:sp>
        <p:nvSpPr>
          <p:cNvPr id="18" name="Freeform: Shape 17">
            <a:extLst>
              <a:ext uri="{FF2B5EF4-FFF2-40B4-BE49-F238E27FC236}">
                <a16:creationId xmlns:a16="http://schemas.microsoft.com/office/drawing/2014/main" id="{0C526D66-3621-4347-B1EF-342CBF4D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3466"/>
            <a:ext cx="5393770" cy="6374535"/>
          </a:xfrm>
          <a:custGeom>
            <a:avLst/>
            <a:gdLst>
              <a:gd name="connsiteX0" fmla="*/ 2047752 w 5393770"/>
              <a:gd name="connsiteY0" fmla="*/ 0 h 6374535"/>
              <a:gd name="connsiteX1" fmla="*/ 5393770 w 5393770"/>
              <a:gd name="connsiteY1" fmla="*/ 3346018 h 6374535"/>
              <a:gd name="connsiteX2" fmla="*/ 3642663 w 5393770"/>
              <a:gd name="connsiteY2" fmla="*/ 6288190 h 6374535"/>
              <a:gd name="connsiteX3" fmla="*/ 3463422 w 5393770"/>
              <a:gd name="connsiteY3" fmla="*/ 6374535 h 6374535"/>
              <a:gd name="connsiteX4" fmla="*/ 624279 w 5393770"/>
              <a:gd name="connsiteY4" fmla="*/ 6374535 h 6374535"/>
              <a:gd name="connsiteX5" fmla="*/ 382249 w 5393770"/>
              <a:gd name="connsiteY5" fmla="*/ 6248727 h 6374535"/>
              <a:gd name="connsiteX6" fmla="*/ 143729 w 5393770"/>
              <a:gd name="connsiteY6" fmla="*/ 6097845 h 6374535"/>
              <a:gd name="connsiteX7" fmla="*/ 0 w 5393770"/>
              <a:gd name="connsiteY7" fmla="*/ 5989017 h 6374535"/>
              <a:gd name="connsiteX8" fmla="*/ 0 w 5393770"/>
              <a:gd name="connsiteY8" fmla="*/ 703020 h 6374535"/>
              <a:gd name="connsiteX9" fmla="*/ 143728 w 5393770"/>
              <a:gd name="connsiteY9" fmla="*/ 594191 h 6374535"/>
              <a:gd name="connsiteX10" fmla="*/ 2047752 w 5393770"/>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3770" h="6374535">
                <a:moveTo>
                  <a:pt x="2047752" y="0"/>
                </a:moveTo>
                <a:cubicBezTo>
                  <a:pt x="3895707" y="0"/>
                  <a:pt x="5393770" y="1498063"/>
                  <a:pt x="5393770" y="3346018"/>
                </a:cubicBezTo>
                <a:cubicBezTo>
                  <a:pt x="5393770" y="4616487"/>
                  <a:pt x="4685701" y="5721578"/>
                  <a:pt x="3642663" y="6288190"/>
                </a:cubicBezTo>
                <a:lnTo>
                  <a:pt x="3463422" y="6374535"/>
                </a:lnTo>
                <a:lnTo>
                  <a:pt x="624279" y="6374535"/>
                </a:lnTo>
                <a:lnTo>
                  <a:pt x="382249" y="6248727"/>
                </a:lnTo>
                <a:cubicBezTo>
                  <a:pt x="300507" y="6201724"/>
                  <a:pt x="220937" y="6151368"/>
                  <a:pt x="143729" y="6097845"/>
                </a:cubicBezTo>
                <a:lnTo>
                  <a:pt x="0" y="5989017"/>
                </a:lnTo>
                <a:lnTo>
                  <a:pt x="0" y="703020"/>
                </a:lnTo>
                <a:lnTo>
                  <a:pt x="143728" y="594191"/>
                </a:lnTo>
                <a:cubicBezTo>
                  <a:pt x="684187" y="219535"/>
                  <a:pt x="1340332" y="0"/>
                  <a:pt x="204775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193166D-DDF1-4F9A-A786-A7AEF5375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7373"/>
            <a:ext cx="5229863" cy="6210629"/>
          </a:xfrm>
          <a:custGeom>
            <a:avLst/>
            <a:gdLst>
              <a:gd name="connsiteX0" fmla="*/ 2047751 w 5229863"/>
              <a:gd name="connsiteY0" fmla="*/ 0 h 6210629"/>
              <a:gd name="connsiteX1" fmla="*/ 5229863 w 5229863"/>
              <a:gd name="connsiteY1" fmla="*/ 3182112 h 6210629"/>
              <a:gd name="connsiteX2" fmla="*/ 3286373 w 5229863"/>
              <a:gd name="connsiteY2" fmla="*/ 6114158 h 6210629"/>
              <a:gd name="connsiteX3" fmla="*/ 3022794 w 5229863"/>
              <a:gd name="connsiteY3" fmla="*/ 6210629 h 6210629"/>
              <a:gd name="connsiteX4" fmla="*/ 1077939 w 5229863"/>
              <a:gd name="connsiteY4" fmla="*/ 6210629 h 6210629"/>
              <a:gd name="connsiteX5" fmla="*/ 953634 w 5229863"/>
              <a:gd name="connsiteY5" fmla="*/ 6171135 h 6210629"/>
              <a:gd name="connsiteX6" fmla="*/ 23632 w 5229863"/>
              <a:gd name="connsiteY6" fmla="*/ 5637585 h 6210629"/>
              <a:gd name="connsiteX7" fmla="*/ 0 w 5229863"/>
              <a:gd name="connsiteY7" fmla="*/ 5616107 h 6210629"/>
              <a:gd name="connsiteX8" fmla="*/ 0 w 5229863"/>
              <a:gd name="connsiteY8" fmla="*/ 748118 h 6210629"/>
              <a:gd name="connsiteX9" fmla="*/ 23632 w 5229863"/>
              <a:gd name="connsiteY9" fmla="*/ 726640 h 6210629"/>
              <a:gd name="connsiteX10" fmla="*/ 2047751 w 5229863"/>
              <a:gd name="connsiteY10" fmla="*/ 0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9863" h="6210629">
                <a:moveTo>
                  <a:pt x="2047751" y="0"/>
                </a:moveTo>
                <a:cubicBezTo>
                  <a:pt x="3805183" y="0"/>
                  <a:pt x="5229863" y="1424680"/>
                  <a:pt x="5229863" y="3182112"/>
                </a:cubicBezTo>
                <a:cubicBezTo>
                  <a:pt x="5229863" y="4500186"/>
                  <a:pt x="4428481" y="5631087"/>
                  <a:pt x="3286373" y="6114158"/>
                </a:cubicBezTo>
                <a:lnTo>
                  <a:pt x="3022794" y="6210629"/>
                </a:lnTo>
                <a:lnTo>
                  <a:pt x="1077939" y="6210629"/>
                </a:lnTo>
                <a:lnTo>
                  <a:pt x="953634" y="6171135"/>
                </a:lnTo>
                <a:cubicBezTo>
                  <a:pt x="612471" y="6046219"/>
                  <a:pt x="298661" y="5864559"/>
                  <a:pt x="23632" y="5637585"/>
                </a:cubicBezTo>
                <a:lnTo>
                  <a:pt x="0" y="5616107"/>
                </a:lnTo>
                <a:lnTo>
                  <a:pt x="0" y="748118"/>
                </a:lnTo>
                <a:lnTo>
                  <a:pt x="23632" y="726640"/>
                </a:lnTo>
                <a:cubicBezTo>
                  <a:pt x="573689" y="272693"/>
                  <a:pt x="1278875" y="0"/>
                  <a:pt x="20477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E4EE7214-AC05-465E-A501-65AA04EF5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8355"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4" descr="Bitmoji Image">
            <a:extLst>
              <a:ext uri="{FF2B5EF4-FFF2-40B4-BE49-F238E27FC236}">
                <a16:creationId xmlns:a16="http://schemas.microsoft.com/office/drawing/2014/main" id="{EF8F53C2-EC4A-46F3-B826-E2B3C125C9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93550" y="110681"/>
            <a:ext cx="1828801" cy="18288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clipart&#10;&#10;Description automatically generated">
            <a:extLst>
              <a:ext uri="{FF2B5EF4-FFF2-40B4-BE49-F238E27FC236}">
                <a16:creationId xmlns:a16="http://schemas.microsoft.com/office/drawing/2014/main" id="{C7E2A6DD-145F-46F5-A6FB-738A3B9E9D3B}"/>
              </a:ext>
            </a:extLst>
          </p:cNvPr>
          <p:cNvPicPr>
            <a:picLocks noChangeAspect="1"/>
          </p:cNvPicPr>
          <p:nvPr/>
        </p:nvPicPr>
        <p:blipFill>
          <a:blip r:embed="rId3"/>
          <a:stretch>
            <a:fillRect/>
          </a:stretch>
        </p:blipFill>
        <p:spPr>
          <a:xfrm>
            <a:off x="314326" y="1917651"/>
            <a:ext cx="3722836" cy="3941826"/>
          </a:xfrm>
          <a:prstGeom prst="rect">
            <a:avLst/>
          </a:prstGeom>
        </p:spPr>
      </p:pic>
    </p:spTree>
    <p:extLst>
      <p:ext uri="{BB962C8B-B14F-4D97-AF65-F5344CB8AC3E}">
        <p14:creationId xmlns:p14="http://schemas.microsoft.com/office/powerpoint/2010/main" val="921680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1CA9-2C5C-47E8-B655-C0989E25EBC7}"/>
              </a:ext>
            </a:extLst>
          </p:cNvPr>
          <p:cNvSpPr>
            <a:spLocks noGrp="1"/>
          </p:cNvSpPr>
          <p:nvPr>
            <p:ph type="title"/>
          </p:nvPr>
        </p:nvSpPr>
        <p:spPr/>
        <p:txBody>
          <a:bodyPr/>
          <a:lstStyle/>
          <a:p>
            <a:r>
              <a:rPr lang="en-US" b="1" i="1" dirty="0"/>
              <a:t>FINANCIAL STRUCTURE OF PUBLIC EDUCATION </a:t>
            </a:r>
            <a:endParaRPr lang="en-US" dirty="0"/>
          </a:p>
        </p:txBody>
      </p:sp>
      <p:sp>
        <p:nvSpPr>
          <p:cNvPr id="3" name="Content Placeholder 2">
            <a:extLst>
              <a:ext uri="{FF2B5EF4-FFF2-40B4-BE49-F238E27FC236}">
                <a16:creationId xmlns:a16="http://schemas.microsoft.com/office/drawing/2014/main" id="{00A6641A-28F0-417B-B008-9F46A64D0E86}"/>
              </a:ext>
            </a:extLst>
          </p:cNvPr>
          <p:cNvSpPr>
            <a:spLocks noGrp="1"/>
          </p:cNvSpPr>
          <p:nvPr>
            <p:ph idx="1"/>
          </p:nvPr>
        </p:nvSpPr>
        <p:spPr>
          <a:xfrm>
            <a:off x="303776" y="1825625"/>
            <a:ext cx="8164976" cy="4981576"/>
          </a:xfrm>
        </p:spPr>
        <p:txBody>
          <a:bodyPr>
            <a:normAutofit fontScale="92500" lnSpcReduction="20000"/>
          </a:bodyPr>
          <a:lstStyle/>
          <a:p>
            <a:r>
              <a:rPr lang="en-US" dirty="0">
                <a:solidFill>
                  <a:srgbClr val="A50021"/>
                </a:solidFill>
              </a:rPr>
              <a:t>Every student is entitled to a quality education. The burden of the financial structure of our system of education must lie with the state rather than local districts. </a:t>
            </a:r>
            <a:r>
              <a:rPr lang="en-US" dirty="0"/>
              <a:t>DKG California State supports measures to provide: </a:t>
            </a:r>
          </a:p>
          <a:p>
            <a:r>
              <a:rPr lang="en-US" dirty="0"/>
              <a:t>1. The major financial burden of the cost of education to be borne by the state, equalizing contributions with consideration for the tax basis of local school districts. </a:t>
            </a:r>
          </a:p>
          <a:p>
            <a:r>
              <a:rPr lang="en-US" dirty="0"/>
              <a:t>2. State financial support for state-mandated programs. </a:t>
            </a:r>
          </a:p>
          <a:p>
            <a:r>
              <a:rPr lang="en-US" dirty="0"/>
              <a:t>3. Public funds allocated for education to be used for public schools only. </a:t>
            </a:r>
          </a:p>
          <a:p>
            <a:r>
              <a:rPr lang="en-US" dirty="0"/>
              <a:t>4. Funding for adult education to reach students of all socio-economic backgrounds. </a:t>
            </a:r>
          </a:p>
          <a:p>
            <a:r>
              <a:rPr lang="en-US" dirty="0"/>
              <a:t>5. A financial structure for the education system that includes a cost-of-living index escalation clause. </a:t>
            </a:r>
          </a:p>
          <a:p>
            <a:endParaRPr lang="en-US" dirty="0"/>
          </a:p>
        </p:txBody>
      </p:sp>
      <p:pic>
        <p:nvPicPr>
          <p:cNvPr id="13314" name="Picture 2" descr="Bitmoji Image">
            <a:extLst>
              <a:ext uri="{FF2B5EF4-FFF2-40B4-BE49-F238E27FC236}">
                <a16:creationId xmlns:a16="http://schemas.microsoft.com/office/drawing/2014/main" id="{19F2AC4D-1BD8-4B3A-8FC8-4967C8392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275" y="1690688"/>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419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71FA-DDB0-424A-A11C-230F39C63EB7}"/>
              </a:ext>
            </a:extLst>
          </p:cNvPr>
          <p:cNvSpPr>
            <a:spLocks noGrp="1"/>
          </p:cNvSpPr>
          <p:nvPr>
            <p:ph type="title"/>
          </p:nvPr>
        </p:nvSpPr>
        <p:spPr>
          <a:xfrm>
            <a:off x="0" y="0"/>
            <a:ext cx="10515600" cy="1325563"/>
          </a:xfrm>
        </p:spPr>
        <p:txBody>
          <a:bodyPr/>
          <a:lstStyle/>
          <a:p>
            <a:r>
              <a:rPr lang="en-US" dirty="0"/>
              <a:t>How do we take positions on bills?</a:t>
            </a:r>
          </a:p>
        </p:txBody>
      </p:sp>
      <p:graphicFrame>
        <p:nvGraphicFramePr>
          <p:cNvPr id="4" name="Diagram 3">
            <a:extLst>
              <a:ext uri="{FF2B5EF4-FFF2-40B4-BE49-F238E27FC236}">
                <a16:creationId xmlns:a16="http://schemas.microsoft.com/office/drawing/2014/main" id="{8B80FBB6-6B1C-41A3-9E5B-0FCE6D2837A8}"/>
              </a:ext>
            </a:extLst>
          </p:cNvPr>
          <p:cNvGraphicFramePr/>
          <p:nvPr>
            <p:extLst>
              <p:ext uri="{D42A27DB-BD31-4B8C-83A1-F6EECF244321}">
                <p14:modId xmlns:p14="http://schemas.microsoft.com/office/powerpoint/2010/main" val="883167695"/>
              </p:ext>
            </p:extLst>
          </p:nvPr>
        </p:nvGraphicFramePr>
        <p:xfrm>
          <a:off x="132862" y="1074209"/>
          <a:ext cx="12059138" cy="3802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DFA7D2E-60C5-4F27-B43D-2D40069E2E0E}"/>
              </a:ext>
            </a:extLst>
          </p:cNvPr>
          <p:cNvSpPr txBox="1"/>
          <p:nvPr/>
        </p:nvSpPr>
        <p:spPr>
          <a:xfrm>
            <a:off x="-64867" y="4825322"/>
            <a:ext cx="3048000" cy="2000548"/>
          </a:xfrm>
          <a:prstGeom prst="rect">
            <a:avLst/>
          </a:prstGeom>
          <a:noFill/>
        </p:spPr>
        <p:txBody>
          <a:bodyPr wrap="square" rtlCol="0">
            <a:spAutoFit/>
          </a:bodyPr>
          <a:lstStyle/>
          <a:p>
            <a:pPr algn="ctr"/>
            <a:r>
              <a:rPr lang="en-US" sz="1600" b="1" dirty="0"/>
              <a:t>Chairman:</a:t>
            </a:r>
            <a:r>
              <a:rPr lang="en-US" sz="1600" dirty="0"/>
              <a:t> Kathy Kinley</a:t>
            </a:r>
          </a:p>
          <a:p>
            <a:pPr algn="ctr"/>
            <a:r>
              <a:rPr lang="fi-FI" sz="1400" dirty="0"/>
              <a:t>dkgcaedlaw1@gmail.com</a:t>
            </a:r>
            <a:br>
              <a:rPr lang="fi-FI" sz="1600" dirty="0"/>
            </a:br>
            <a:r>
              <a:rPr lang="fi-FI" sz="1400" dirty="0"/>
              <a:t>Chapter: Epsilon Sigma</a:t>
            </a:r>
            <a:endParaRPr lang="en-US" sz="1600" dirty="0"/>
          </a:p>
          <a:p>
            <a:pPr algn="ctr"/>
            <a:r>
              <a:rPr lang="en-US" sz="1600" b="1" dirty="0"/>
              <a:t>Our Legislative Coordinator:</a:t>
            </a:r>
          </a:p>
          <a:p>
            <a:pPr algn="ctr"/>
            <a:r>
              <a:rPr lang="en-US" sz="1600" dirty="0"/>
              <a:t>Hazel Powell</a:t>
            </a:r>
          </a:p>
          <a:p>
            <a:pPr algn="ctr"/>
            <a:r>
              <a:rPr lang="en-US" sz="1400" dirty="0"/>
              <a:t>dkgcaedlaw5@gmail.com</a:t>
            </a:r>
            <a:br>
              <a:rPr lang="en-US" sz="1600" dirty="0"/>
            </a:br>
            <a:r>
              <a:rPr lang="en-US" sz="1400" dirty="0"/>
              <a:t>Chapter: Theta</a:t>
            </a:r>
            <a:br>
              <a:rPr lang="en-US" sz="1600" dirty="0"/>
            </a:br>
            <a:r>
              <a:rPr lang="en-US" sz="1400" dirty="0"/>
              <a:t>Area: V</a:t>
            </a:r>
            <a:r>
              <a:rPr lang="en-US" sz="1600" dirty="0"/>
              <a:t> teampowell@aol.com</a:t>
            </a:r>
          </a:p>
        </p:txBody>
      </p:sp>
      <p:pic>
        <p:nvPicPr>
          <p:cNvPr id="6" name="Picture 5">
            <a:extLst>
              <a:ext uri="{FF2B5EF4-FFF2-40B4-BE49-F238E27FC236}">
                <a16:creationId xmlns:a16="http://schemas.microsoft.com/office/drawing/2014/main" id="{095FE01B-F942-41CA-A920-9354516882BD}"/>
              </a:ext>
            </a:extLst>
          </p:cNvPr>
          <p:cNvPicPr>
            <a:picLocks noChangeAspect="1"/>
          </p:cNvPicPr>
          <p:nvPr/>
        </p:nvPicPr>
        <p:blipFill>
          <a:blip r:embed="rId7"/>
          <a:stretch>
            <a:fillRect/>
          </a:stretch>
        </p:blipFill>
        <p:spPr>
          <a:xfrm>
            <a:off x="9143998" y="4659305"/>
            <a:ext cx="3048001" cy="1981198"/>
          </a:xfrm>
          <a:prstGeom prst="rect">
            <a:avLst/>
          </a:prstGeom>
        </p:spPr>
      </p:pic>
      <p:pic>
        <p:nvPicPr>
          <p:cNvPr id="2050" name="Picture 2" descr="Image result for evaluate">
            <a:extLst>
              <a:ext uri="{FF2B5EF4-FFF2-40B4-BE49-F238E27FC236}">
                <a16:creationId xmlns:a16="http://schemas.microsoft.com/office/drawing/2014/main" id="{2C7D4258-8B57-434C-8F09-8323EC62D7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5403" y="4793191"/>
            <a:ext cx="3474720" cy="19811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tmoji Image">
            <a:extLst>
              <a:ext uri="{FF2B5EF4-FFF2-40B4-BE49-F238E27FC236}">
                <a16:creationId xmlns:a16="http://schemas.microsoft.com/office/drawing/2014/main" id="{673A23AE-D6F6-42F7-84A8-28565C4EE4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0524" y="4685860"/>
            <a:ext cx="2172140" cy="21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684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pic>
        <p:nvPicPr>
          <p:cNvPr id="6146" name="Picture 2" descr="Image result for current events">
            <a:extLst>
              <a:ext uri="{FF2B5EF4-FFF2-40B4-BE49-F238E27FC236}">
                <a16:creationId xmlns:a16="http://schemas.microsoft.com/office/drawing/2014/main" id="{951AEB52-D01F-4D29-85F7-A01B09EF85A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435" r="1" b="4972"/>
          <a:stretch/>
        </p:blipFill>
        <p:spPr bwMode="auto">
          <a:xfrm>
            <a:off x="4476307" y="595421"/>
            <a:ext cx="7715693" cy="56584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81F86A-8C1F-4C4B-B041-5BBAAC5CE0A3}"/>
              </a:ext>
            </a:extLst>
          </p:cNvPr>
          <p:cNvSpPr>
            <a:spLocks noGrp="1"/>
          </p:cNvSpPr>
          <p:nvPr>
            <p:ph type="title"/>
          </p:nvPr>
        </p:nvSpPr>
        <p:spPr>
          <a:xfrm>
            <a:off x="309184" y="375123"/>
            <a:ext cx="3948269" cy="2383844"/>
          </a:xfrm>
        </p:spPr>
        <p:txBody>
          <a:bodyPr vert="horz" lIns="91440" tIns="45720" rIns="91440" bIns="45720" rtlCol="0" anchor="t">
            <a:normAutofit/>
          </a:bodyPr>
          <a:lstStyle/>
          <a:p>
            <a:r>
              <a:rPr lang="en-US" dirty="0">
                <a:solidFill>
                  <a:srgbClr val="000000"/>
                </a:solidFill>
              </a:rPr>
              <a:t>What’s Happening Right Now?</a:t>
            </a:r>
          </a:p>
        </p:txBody>
      </p:sp>
      <p:pic>
        <p:nvPicPr>
          <p:cNvPr id="6152" name="Picture 8" descr="Bitmoji Image">
            <a:extLst>
              <a:ext uri="{FF2B5EF4-FFF2-40B4-BE49-F238E27FC236}">
                <a16:creationId xmlns:a16="http://schemas.microsoft.com/office/drawing/2014/main" id="{EDF7630D-A633-486F-96E2-EAE83EFB1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03" y="2462909"/>
            <a:ext cx="4260242"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88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80F48-B152-42C1-AAF9-8F377FB020DB}"/>
              </a:ext>
            </a:extLst>
          </p:cNvPr>
          <p:cNvSpPr>
            <a:spLocks noGrp="1"/>
          </p:cNvSpPr>
          <p:nvPr>
            <p:ph type="title"/>
          </p:nvPr>
        </p:nvSpPr>
        <p:spPr>
          <a:xfrm>
            <a:off x="838200" y="0"/>
            <a:ext cx="10515600" cy="1325563"/>
          </a:xfrm>
        </p:spPr>
        <p:txBody>
          <a:bodyPr/>
          <a:lstStyle/>
          <a:p>
            <a:r>
              <a:rPr lang="en-US" dirty="0"/>
              <a:t>Legislative Update as of August 28, 2020</a:t>
            </a:r>
          </a:p>
        </p:txBody>
      </p:sp>
      <p:sp>
        <p:nvSpPr>
          <p:cNvPr id="3" name="Content Placeholder 2">
            <a:extLst>
              <a:ext uri="{FF2B5EF4-FFF2-40B4-BE49-F238E27FC236}">
                <a16:creationId xmlns:a16="http://schemas.microsoft.com/office/drawing/2014/main" id="{CEF79B03-8660-4D28-B87E-20BF4119570A}"/>
              </a:ext>
            </a:extLst>
          </p:cNvPr>
          <p:cNvSpPr>
            <a:spLocks noGrp="1"/>
          </p:cNvSpPr>
          <p:nvPr>
            <p:ph idx="1"/>
          </p:nvPr>
        </p:nvSpPr>
        <p:spPr>
          <a:xfrm>
            <a:off x="0" y="900545"/>
            <a:ext cx="6527257" cy="6086043"/>
          </a:xfrm>
        </p:spPr>
        <p:txBody>
          <a:bodyPr>
            <a:normAutofit fontScale="92500"/>
          </a:bodyPr>
          <a:lstStyle/>
          <a:p>
            <a:r>
              <a:rPr lang="en-US" sz="1400" b="1" dirty="0"/>
              <a:t>Bills DKG is following: </a:t>
            </a:r>
            <a:r>
              <a:rPr lang="en-US" sz="1100" dirty="0">
                <a:hlinkClick r:id="rId2"/>
              </a:rPr>
              <a:t>https://drive.google.com/file/d/1JzbcZw01oPz5ZqGu_nDfBKHPFLdnmwnt/view</a:t>
            </a:r>
            <a:r>
              <a:rPr lang="en-US" sz="1100" dirty="0"/>
              <a:t> </a:t>
            </a:r>
            <a:r>
              <a:rPr lang="en-US" sz="1400" dirty="0"/>
              <a:t>due to</a:t>
            </a:r>
            <a:r>
              <a:rPr lang="en-US" sz="1100" dirty="0"/>
              <a:t> </a:t>
            </a:r>
            <a:r>
              <a:rPr lang="en-US" sz="1400" dirty="0"/>
              <a:t>COVID 19 and the downturn of California’s economy, Legislators were requested to  consider moving through the legislative process only bills addressing COVID-19. </a:t>
            </a:r>
          </a:p>
          <a:p>
            <a:pPr lvl="1"/>
            <a:r>
              <a:rPr lang="en-US" sz="1200" b="1" dirty="0"/>
              <a:t>Topics include: </a:t>
            </a:r>
            <a:r>
              <a:rPr lang="en-US" sz="1200" dirty="0"/>
              <a:t>Education finance, pupil attendance, Special Education, Advanced Placement Test Fee Reimbursement Program., changes to CALSTRS, School and community college employees: absences due to illness or accident., School employees: leaves of absence: natural disasters and evacuation orders., </a:t>
            </a:r>
          </a:p>
          <a:p>
            <a:pPr marL="0" indent="0">
              <a:buNone/>
            </a:pPr>
            <a:endParaRPr lang="en-US" sz="800" dirty="0"/>
          </a:p>
          <a:p>
            <a:r>
              <a:rPr lang="en-US" sz="1600" b="1" dirty="0"/>
              <a:t>COVID-19’s Impact on Schools </a:t>
            </a:r>
            <a:r>
              <a:rPr lang="en-US" sz="800" b="1" dirty="0"/>
              <a:t>(</a:t>
            </a:r>
            <a:r>
              <a:rPr lang="en-US" sz="800" dirty="0">
                <a:hlinkClick r:id="rId3"/>
              </a:rPr>
              <a:t>https://covid19.ca.gov/education/</a:t>
            </a:r>
            <a:r>
              <a:rPr lang="en-US" sz="800" b="1" dirty="0"/>
              <a:t>)</a:t>
            </a:r>
            <a:r>
              <a:rPr lang="en-US" sz="800" dirty="0"/>
              <a:t> </a:t>
            </a:r>
          </a:p>
          <a:p>
            <a:r>
              <a:rPr lang="en-US" sz="1200" dirty="0"/>
              <a:t>On July 17, 2020, updated guidance was released for childcare, day camps, and schools. Find this guidance and more in the </a:t>
            </a:r>
            <a:r>
              <a:rPr lang="en-US" sz="1200" u="sng" dirty="0">
                <a:hlinkClick r:id="rId4"/>
              </a:rPr>
              <a:t>list of statewide guidance and checklists</a:t>
            </a:r>
            <a:r>
              <a:rPr lang="en-US" sz="1200" dirty="0"/>
              <a:t>.</a:t>
            </a:r>
          </a:p>
          <a:p>
            <a:r>
              <a:rPr lang="en-US" sz="1200" dirty="0"/>
              <a:t>The </a:t>
            </a:r>
            <a:r>
              <a:rPr lang="en-US" sz="1200" u="sng" dirty="0">
                <a:hlinkClick r:id="rId5"/>
              </a:rPr>
              <a:t>governor’s executive order</a:t>
            </a:r>
            <a:r>
              <a:rPr lang="en-US" sz="1200" dirty="0"/>
              <a:t> ensures that K-12 public schools will retain full funding, even if they close campuses. More than $5 billion dollars has been awarded to transitional K-12 public schools to </a:t>
            </a:r>
            <a:r>
              <a:rPr lang="en-US" sz="1200" u="sng" dirty="0">
                <a:hlinkClick r:id="rId6"/>
              </a:rPr>
              <a:t>mitigate learning loss</a:t>
            </a:r>
            <a:r>
              <a:rPr lang="en-US" sz="1200" dirty="0"/>
              <a:t> from school closures and to support distance learning.</a:t>
            </a:r>
          </a:p>
          <a:p>
            <a:r>
              <a:rPr lang="en-US" sz="1200" dirty="0"/>
              <a:t>For current information about closures and their impact on the school year, </a:t>
            </a:r>
            <a:r>
              <a:rPr lang="en-US" sz="1200" u="sng" dirty="0">
                <a:hlinkClick r:id="rId7"/>
              </a:rPr>
              <a:t>check your local school district</a:t>
            </a:r>
            <a:r>
              <a:rPr lang="en-US" sz="1200" dirty="0"/>
              <a:t>.</a:t>
            </a:r>
          </a:p>
          <a:p>
            <a:r>
              <a:rPr lang="en-US" sz="1200" dirty="0"/>
              <a:t>California also released </a:t>
            </a:r>
            <a:r>
              <a:rPr lang="en-US" sz="1200" u="sng" dirty="0">
                <a:hlinkClick r:id="rId8"/>
              </a:rPr>
              <a:t>guidance to help K-12 </a:t>
            </a:r>
            <a:r>
              <a:rPr lang="en-US" sz="1200" dirty="0"/>
              <a:t>education leaders meet the needs of all students affected by school closures, with an emphasis on assisting low-income children and those with disabilities.</a:t>
            </a:r>
          </a:p>
          <a:p>
            <a:r>
              <a:rPr lang="en-US" sz="1200" dirty="0"/>
              <a:t>The California Department of Education has guidance on</a:t>
            </a:r>
            <a:r>
              <a:rPr lang="en-US" sz="1200" u="sng" dirty="0">
                <a:hlinkClick r:id="rId9"/>
              </a:rPr>
              <a:t> support for students</a:t>
            </a:r>
            <a:r>
              <a:rPr lang="en-US" sz="1200" dirty="0"/>
              <a:t>, including:</a:t>
            </a:r>
          </a:p>
          <a:p>
            <a:r>
              <a:rPr lang="en-US" sz="1200" u="sng" dirty="0">
                <a:hlinkClick r:id="rId10"/>
              </a:rPr>
              <a:t>Distance learning</a:t>
            </a:r>
            <a:endParaRPr lang="en-US" sz="1200" dirty="0"/>
          </a:p>
          <a:p>
            <a:r>
              <a:rPr lang="en-US" sz="1200" u="sng" dirty="0">
                <a:hlinkClick r:id="rId11"/>
              </a:rPr>
              <a:t>School meals</a:t>
            </a:r>
            <a:endParaRPr lang="en-US" sz="1200" dirty="0"/>
          </a:p>
          <a:p>
            <a:r>
              <a:rPr lang="en-US" sz="1200" u="sng" dirty="0">
                <a:hlinkClick r:id="rId12"/>
              </a:rPr>
              <a:t>Services for students with disabilities</a:t>
            </a:r>
            <a:endParaRPr lang="en-US" sz="1200" dirty="0"/>
          </a:p>
          <a:p>
            <a:r>
              <a:rPr lang="en-US" sz="1200" u="sng" dirty="0">
                <a:hlinkClick r:id="rId13"/>
              </a:rPr>
              <a:t>Waived family fees for early learning and care</a:t>
            </a:r>
            <a:endParaRPr lang="en-US" sz="1200" dirty="0"/>
          </a:p>
          <a:p>
            <a:r>
              <a:rPr lang="en-US" sz="1200" u="sng" dirty="0">
                <a:hlinkClick r:id="rId14"/>
              </a:rPr>
              <a:t>Updated FAQs</a:t>
            </a:r>
            <a:endParaRPr lang="en-US" sz="1200" u="sng" dirty="0"/>
          </a:p>
          <a:p>
            <a:r>
              <a:rPr lang="en-US" sz="1400" dirty="0"/>
              <a:t>Schools and school districts may reopen for in-person instruction at any time if they are located in a local health jurisdiction (LHJ) that has not been on the county1 monitoring list within the prior 14 days.</a:t>
            </a:r>
          </a:p>
        </p:txBody>
      </p:sp>
      <p:pic>
        <p:nvPicPr>
          <p:cNvPr id="1028" name="Picture 4" descr="check box">
            <a:extLst>
              <a:ext uri="{FF2B5EF4-FFF2-40B4-BE49-F238E27FC236}">
                <a16:creationId xmlns:a16="http://schemas.microsoft.com/office/drawing/2014/main" id="{C92C7B85-02F5-43BB-A896-A654BABBD0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74854" y="4248003"/>
            <a:ext cx="2512409" cy="25124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E6DEC37-9611-4A2A-BE30-64C3E531E922}"/>
              </a:ext>
            </a:extLst>
          </p:cNvPr>
          <p:cNvPicPr>
            <a:picLocks noChangeAspect="1"/>
          </p:cNvPicPr>
          <p:nvPr/>
        </p:nvPicPr>
        <p:blipFill>
          <a:blip r:embed="rId16"/>
          <a:stretch>
            <a:fillRect/>
          </a:stretch>
        </p:blipFill>
        <p:spPr>
          <a:xfrm>
            <a:off x="6685843" y="1033427"/>
            <a:ext cx="5290429" cy="3214576"/>
          </a:xfrm>
          <a:prstGeom prst="rect">
            <a:avLst/>
          </a:prstGeom>
        </p:spPr>
      </p:pic>
    </p:spTree>
    <p:extLst>
      <p:ext uri="{BB962C8B-B14F-4D97-AF65-F5344CB8AC3E}">
        <p14:creationId xmlns:p14="http://schemas.microsoft.com/office/powerpoint/2010/main" val="1310256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DBCA-43E6-4D69-90DB-EF486F58C2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71CF88-F310-48F8-900B-AB8AD0350D8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5248C40-D7F7-4AEC-94CF-F5BE6A07B1C7}"/>
              </a:ext>
            </a:extLst>
          </p:cNvPr>
          <p:cNvPicPr>
            <a:picLocks noChangeAspect="1"/>
          </p:cNvPicPr>
          <p:nvPr/>
        </p:nvPicPr>
        <p:blipFill>
          <a:blip r:embed="rId2"/>
          <a:stretch>
            <a:fillRect/>
          </a:stretch>
        </p:blipFill>
        <p:spPr>
          <a:xfrm>
            <a:off x="419100" y="-3314"/>
            <a:ext cx="11353800" cy="6861313"/>
          </a:xfrm>
          <a:prstGeom prst="rect">
            <a:avLst/>
          </a:prstGeom>
        </p:spPr>
      </p:pic>
    </p:spTree>
    <p:extLst>
      <p:ext uri="{BB962C8B-B14F-4D97-AF65-F5344CB8AC3E}">
        <p14:creationId xmlns:p14="http://schemas.microsoft.com/office/powerpoint/2010/main" val="4180641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A2F1-AAD9-4DBD-BCC8-81BC2125B339}"/>
              </a:ext>
            </a:extLst>
          </p:cNvPr>
          <p:cNvSpPr>
            <a:spLocks noGrp="1"/>
          </p:cNvSpPr>
          <p:nvPr>
            <p:ph type="title"/>
          </p:nvPr>
        </p:nvSpPr>
        <p:spPr/>
        <p:txBody>
          <a:bodyPr>
            <a:normAutofit fontScale="90000"/>
          </a:bodyPr>
          <a:lstStyle/>
          <a:p>
            <a:r>
              <a:rPr lang="en-US" b="1" dirty="0"/>
              <a:t>CA General Election November 3, 2020:</a:t>
            </a:r>
            <a:br>
              <a:rPr lang="en-US" dirty="0"/>
            </a:br>
            <a:r>
              <a:rPr lang="en-US" b="1" dirty="0">
                <a:hlinkClick r:id="rId2"/>
              </a:rPr>
              <a:t>Governor’s Executive Order N-64-20, All Voters will be mailed a vote-by-mail ballot</a:t>
            </a:r>
            <a:endParaRPr lang="en-US" dirty="0"/>
          </a:p>
        </p:txBody>
      </p:sp>
      <p:sp>
        <p:nvSpPr>
          <p:cNvPr id="3" name="Content Placeholder 2">
            <a:extLst>
              <a:ext uri="{FF2B5EF4-FFF2-40B4-BE49-F238E27FC236}">
                <a16:creationId xmlns:a16="http://schemas.microsoft.com/office/drawing/2014/main" id="{ECD6CF8A-01E5-4819-840A-89AB59D1807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682E0F6-4C0E-41B2-AD69-3790682D247B}"/>
              </a:ext>
            </a:extLst>
          </p:cNvPr>
          <p:cNvPicPr/>
          <p:nvPr/>
        </p:nvPicPr>
        <p:blipFill>
          <a:blip r:embed="rId3"/>
          <a:stretch>
            <a:fillRect/>
          </a:stretch>
        </p:blipFill>
        <p:spPr>
          <a:xfrm>
            <a:off x="271462" y="1952942"/>
            <a:ext cx="8601076" cy="3810954"/>
          </a:xfrm>
          <a:prstGeom prst="rect">
            <a:avLst/>
          </a:prstGeom>
        </p:spPr>
      </p:pic>
      <p:sp>
        <p:nvSpPr>
          <p:cNvPr id="5" name="Rectangle 4">
            <a:extLst>
              <a:ext uri="{FF2B5EF4-FFF2-40B4-BE49-F238E27FC236}">
                <a16:creationId xmlns:a16="http://schemas.microsoft.com/office/drawing/2014/main" id="{7595EFB9-F746-4F4D-88C9-A9C6AC5A0FB0}"/>
              </a:ext>
            </a:extLst>
          </p:cNvPr>
          <p:cNvSpPr/>
          <p:nvPr/>
        </p:nvSpPr>
        <p:spPr>
          <a:xfrm>
            <a:off x="1590674" y="6111935"/>
            <a:ext cx="9648825" cy="670440"/>
          </a:xfrm>
          <a:prstGeom prst="rect">
            <a:avLst/>
          </a:prstGeom>
        </p:spPr>
        <p:txBody>
          <a:bodyPr wrap="square">
            <a:spAutoFit/>
          </a:bodyPr>
          <a:lstStyle/>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Official Voter Information Guide can be accessed here: </a:t>
            </a:r>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https://www.sos.ca.gov/elections/upcoming-elections/general-election-november-3-2020/public-display/</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vote mask">
            <a:extLst>
              <a:ext uri="{FF2B5EF4-FFF2-40B4-BE49-F238E27FC236}">
                <a16:creationId xmlns:a16="http://schemas.microsoft.com/office/drawing/2014/main" id="{62B041CF-72F2-42A7-A33A-1C0D550F17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5836" y="2384425"/>
            <a:ext cx="2947988" cy="294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25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772A-F696-4931-9AD4-CE6FF21078BC}"/>
              </a:ext>
            </a:extLst>
          </p:cNvPr>
          <p:cNvSpPr>
            <a:spLocks noGrp="1"/>
          </p:cNvSpPr>
          <p:nvPr>
            <p:ph type="title"/>
          </p:nvPr>
        </p:nvSpPr>
        <p:spPr/>
        <p:txBody>
          <a:bodyPr/>
          <a:lstStyle/>
          <a:p>
            <a:r>
              <a:rPr lang="en-US" b="1" dirty="0"/>
              <a:t>DKG US Forum</a:t>
            </a:r>
            <a:br>
              <a:rPr lang="en-US" dirty="0"/>
            </a:br>
            <a:endParaRPr lang="en-US" dirty="0"/>
          </a:p>
        </p:txBody>
      </p:sp>
      <p:sp>
        <p:nvSpPr>
          <p:cNvPr id="3" name="Content Placeholder 2">
            <a:extLst>
              <a:ext uri="{FF2B5EF4-FFF2-40B4-BE49-F238E27FC236}">
                <a16:creationId xmlns:a16="http://schemas.microsoft.com/office/drawing/2014/main" id="{488A2B9A-B261-4D72-8094-301CE238904F}"/>
              </a:ext>
            </a:extLst>
          </p:cNvPr>
          <p:cNvSpPr>
            <a:spLocks noGrp="1"/>
          </p:cNvSpPr>
          <p:nvPr>
            <p:ph idx="1"/>
          </p:nvPr>
        </p:nvSpPr>
        <p:spPr>
          <a:xfrm>
            <a:off x="238125" y="1253331"/>
            <a:ext cx="5019675" cy="4351338"/>
          </a:xfrm>
        </p:spPr>
        <p:txBody>
          <a:bodyPr>
            <a:normAutofit fontScale="92500" lnSpcReduction="10000"/>
          </a:bodyPr>
          <a:lstStyle/>
          <a:p>
            <a:r>
              <a:rPr lang="en-US" dirty="0"/>
              <a:t>For DKG’s US Forum you can visit </a:t>
            </a:r>
            <a:r>
              <a:rPr lang="en-US" u="sng" dirty="0">
                <a:hlinkClick r:id="rId2"/>
              </a:rPr>
              <a:t>http://www.usforumdkg.org/</a:t>
            </a:r>
            <a:endParaRPr lang="en-US" dirty="0"/>
          </a:p>
          <a:p>
            <a:r>
              <a:rPr lang="en-US" dirty="0"/>
              <a:t>The US Forum proudly host two Facebook pages to meet our members’ needs.  The Official page, </a:t>
            </a:r>
            <a:r>
              <a:rPr lang="en-US" i="1" dirty="0"/>
              <a:t>The DKG US Forum </a:t>
            </a:r>
            <a:r>
              <a:rPr lang="en-US" dirty="0"/>
              <a:t>page,  </a:t>
            </a:r>
            <a:r>
              <a:rPr lang="en-US" b="1" dirty="0"/>
              <a:t>[</a:t>
            </a:r>
            <a:r>
              <a:rPr lang="en-US" b="1" u="sng" dirty="0">
                <a:hlinkClick r:id="rId3"/>
              </a:rPr>
              <a:t>https://www.facebook.com/DKG.US.Forum/</a:t>
            </a:r>
            <a:r>
              <a:rPr lang="en-US" b="1" dirty="0"/>
              <a:t>]</a:t>
            </a:r>
            <a:r>
              <a:rPr lang="en-US" dirty="0"/>
              <a:t> and T</a:t>
            </a:r>
            <a:r>
              <a:rPr lang="en-US" i="1" dirty="0"/>
              <a:t>he DKG US Forum Group</a:t>
            </a:r>
            <a:r>
              <a:rPr lang="en-US" dirty="0"/>
              <a:t> page </a:t>
            </a:r>
            <a:r>
              <a:rPr lang="en-US" b="1" dirty="0"/>
              <a:t>[</a:t>
            </a:r>
            <a:r>
              <a:rPr lang="en-US" b="1" u="sng" dirty="0">
                <a:hlinkClick r:id="rId4"/>
              </a:rPr>
              <a:t>https://www.facebook.com/groups/2269724846587657/?source_id=349823881770007</a:t>
            </a:r>
            <a:r>
              <a:rPr lang="en-US" b="1" dirty="0"/>
              <a:t>]</a:t>
            </a:r>
            <a:endParaRPr lang="en-US" dirty="0"/>
          </a:p>
          <a:p>
            <a:endParaRPr lang="en-US" dirty="0"/>
          </a:p>
          <a:p>
            <a:endParaRPr lang="en-US" dirty="0"/>
          </a:p>
        </p:txBody>
      </p:sp>
      <p:pic>
        <p:nvPicPr>
          <p:cNvPr id="4" name="Picture 3">
            <a:extLst>
              <a:ext uri="{FF2B5EF4-FFF2-40B4-BE49-F238E27FC236}">
                <a16:creationId xmlns:a16="http://schemas.microsoft.com/office/drawing/2014/main" id="{8989BF0E-D746-4F25-A4DD-7E307FB5CA63}"/>
              </a:ext>
            </a:extLst>
          </p:cNvPr>
          <p:cNvPicPr>
            <a:picLocks noChangeAspect="1"/>
          </p:cNvPicPr>
          <p:nvPr/>
        </p:nvPicPr>
        <p:blipFill>
          <a:blip r:embed="rId5"/>
          <a:stretch>
            <a:fillRect/>
          </a:stretch>
        </p:blipFill>
        <p:spPr>
          <a:xfrm>
            <a:off x="5191125" y="110331"/>
            <a:ext cx="6762750" cy="2800350"/>
          </a:xfrm>
          <a:prstGeom prst="rect">
            <a:avLst/>
          </a:prstGeom>
        </p:spPr>
      </p:pic>
      <p:pic>
        <p:nvPicPr>
          <p:cNvPr id="3074" name="Picture 2" descr="Bitmoji Image">
            <a:extLst>
              <a:ext uri="{FF2B5EF4-FFF2-40B4-BE49-F238E27FC236}">
                <a16:creationId xmlns:a16="http://schemas.microsoft.com/office/drawing/2014/main" id="{8EEE3BA3-660C-4DF5-8BA0-39398454E3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2" y="2176462"/>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85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2D41-49D4-4D18-BB8E-62FED5B480FB}"/>
              </a:ext>
            </a:extLst>
          </p:cNvPr>
          <p:cNvSpPr>
            <a:spLocks noGrp="1"/>
          </p:cNvSpPr>
          <p:nvPr>
            <p:ph type="title"/>
          </p:nvPr>
        </p:nvSpPr>
        <p:spPr>
          <a:xfrm>
            <a:off x="0" y="0"/>
            <a:ext cx="11789898" cy="1325563"/>
          </a:xfrm>
        </p:spPr>
        <p:txBody>
          <a:bodyPr/>
          <a:lstStyle/>
          <a:p>
            <a:r>
              <a:rPr lang="en-US" dirty="0"/>
              <a:t>Ideas to Inspire Your Students in an Election Year</a:t>
            </a:r>
          </a:p>
        </p:txBody>
      </p:sp>
      <p:sp>
        <p:nvSpPr>
          <p:cNvPr id="3" name="Content Placeholder 2">
            <a:extLst>
              <a:ext uri="{FF2B5EF4-FFF2-40B4-BE49-F238E27FC236}">
                <a16:creationId xmlns:a16="http://schemas.microsoft.com/office/drawing/2014/main" id="{2B482408-BA3F-40CD-8DB6-D5C9908FECCD}"/>
              </a:ext>
            </a:extLst>
          </p:cNvPr>
          <p:cNvSpPr>
            <a:spLocks noGrp="1"/>
          </p:cNvSpPr>
          <p:nvPr>
            <p:ph idx="1"/>
          </p:nvPr>
        </p:nvSpPr>
        <p:spPr>
          <a:xfrm>
            <a:off x="66749" y="885409"/>
            <a:ext cx="5693898" cy="6071981"/>
          </a:xfrm>
        </p:spPr>
        <p:txBody>
          <a:bodyPr>
            <a:normAutofit fontScale="40000" lnSpcReduction="20000"/>
          </a:bodyPr>
          <a:lstStyle/>
          <a:p>
            <a:r>
              <a:rPr lang="en-US" sz="3500" b="1" dirty="0">
                <a:solidFill>
                  <a:srgbClr val="A50021"/>
                </a:solidFill>
              </a:rPr>
              <a:t>Online Navigation and Letter Writing (paragraph structure)</a:t>
            </a:r>
          </a:p>
          <a:p>
            <a:pPr lvl="1"/>
            <a:r>
              <a:rPr lang="en-US" sz="3500" dirty="0"/>
              <a:t>Have students navigate the CA Legislative website to determine who their representatives are—post in class afterwards</a:t>
            </a:r>
          </a:p>
          <a:p>
            <a:pPr lvl="1"/>
            <a:r>
              <a:rPr lang="en-US" sz="3500" dirty="0"/>
              <a:t>Have them write a letter to their reps about something that they are passionate about</a:t>
            </a:r>
          </a:p>
          <a:p>
            <a:r>
              <a:rPr lang="en-US" sz="3500" b="1" dirty="0">
                <a:solidFill>
                  <a:srgbClr val="A50021"/>
                </a:solidFill>
              </a:rPr>
              <a:t>Teaching Argumentation (claim and evidence)</a:t>
            </a:r>
          </a:p>
          <a:p>
            <a:pPr lvl="1"/>
            <a:r>
              <a:rPr lang="en-US" sz="3500" dirty="0"/>
              <a:t>Ask students to take a position on a California Proposition (pro and con team)</a:t>
            </a:r>
          </a:p>
          <a:p>
            <a:pPr lvl="1"/>
            <a:r>
              <a:rPr lang="en-US" sz="3500" dirty="0"/>
              <a:t>Have the class vote</a:t>
            </a:r>
          </a:p>
          <a:p>
            <a:r>
              <a:rPr lang="en-US" sz="3500" b="1" dirty="0">
                <a:solidFill>
                  <a:srgbClr val="A50021"/>
                </a:solidFill>
              </a:rPr>
              <a:t>Teaching Sourcing (point of view)</a:t>
            </a:r>
          </a:p>
          <a:p>
            <a:pPr lvl="1"/>
            <a:r>
              <a:rPr lang="en-US" sz="3500" dirty="0"/>
              <a:t>Have students review CA propositions in the voter guide and point out sponsoring groups to have them guess if the group is pro or con.</a:t>
            </a:r>
          </a:p>
          <a:p>
            <a:r>
              <a:rPr lang="en-US" sz="3500" b="1" dirty="0">
                <a:solidFill>
                  <a:srgbClr val="A50021"/>
                </a:solidFill>
              </a:rPr>
              <a:t>Giving an Informative Speech (outlining)</a:t>
            </a:r>
          </a:p>
          <a:p>
            <a:pPr lvl="1"/>
            <a:r>
              <a:rPr lang="en-US" sz="3500" dirty="0"/>
              <a:t>Have students research potential candidates on the CA ballot and give a speech/presentation about them</a:t>
            </a:r>
          </a:p>
          <a:p>
            <a:r>
              <a:rPr lang="en-US" sz="3500" b="1" dirty="0">
                <a:solidFill>
                  <a:srgbClr val="A50021"/>
                </a:solidFill>
              </a:rPr>
              <a:t>Teach a lesson in civics (History and Civic Responsibility)</a:t>
            </a:r>
          </a:p>
          <a:p>
            <a:pPr lvl="1"/>
            <a:r>
              <a:rPr lang="en-US" sz="3500" dirty="0"/>
              <a:t>Review voting history and voting requirements</a:t>
            </a:r>
          </a:p>
          <a:p>
            <a:pPr lvl="1"/>
            <a:r>
              <a:rPr lang="en-US" sz="3500" dirty="0"/>
              <a:t>Create a google form with CA propositions and candidates and have students vote in a mock election</a:t>
            </a:r>
          </a:p>
          <a:p>
            <a:pPr lvl="1"/>
            <a:r>
              <a:rPr lang="en-US" sz="3500" dirty="0"/>
              <a:t>Set up voting booths</a:t>
            </a:r>
          </a:p>
          <a:p>
            <a:pPr lvl="1"/>
            <a:r>
              <a:rPr lang="en-US" sz="3500" dirty="0"/>
              <a:t>Give out “I voted” stickers---share class results</a:t>
            </a:r>
          </a:p>
          <a:p>
            <a:pPr lvl="2"/>
            <a:r>
              <a:rPr lang="en-US" sz="2800" dirty="0"/>
              <a:t>Even better if done school wide</a:t>
            </a:r>
          </a:p>
          <a:p>
            <a:pPr lvl="1"/>
            <a:r>
              <a:rPr lang="en-US" sz="3500" dirty="0"/>
              <a:t>After the actual election compare school/class results to actual results and discuss</a:t>
            </a:r>
          </a:p>
          <a:p>
            <a:pPr lvl="1"/>
            <a:r>
              <a:rPr lang="en-US" sz="3500" dirty="0">
                <a:hlinkClick r:id="rId2"/>
              </a:rPr>
              <a:t>https://www.sos.ca.gov/elections/student-mock-election/california-student-mock-election</a:t>
            </a:r>
            <a:r>
              <a:rPr lang="en-US" sz="3500" dirty="0"/>
              <a:t> </a:t>
            </a:r>
          </a:p>
          <a:p>
            <a:r>
              <a:rPr lang="en-US" sz="3500" b="1" dirty="0">
                <a:solidFill>
                  <a:srgbClr val="A50021"/>
                </a:solidFill>
              </a:rPr>
              <a:t>Community Service: Be a poll worker</a:t>
            </a:r>
          </a:p>
          <a:p>
            <a:pPr lvl="1"/>
            <a:r>
              <a:rPr lang="en-US" sz="3100" b="1" dirty="0">
                <a:solidFill>
                  <a:srgbClr val="A50021"/>
                </a:solidFill>
                <a:hlinkClick r:id="rId3"/>
              </a:rPr>
              <a:t>https://www.sos.ca.gov/elections/poll-worker-information</a:t>
            </a:r>
            <a:r>
              <a:rPr lang="en-US" sz="3100" b="1" dirty="0">
                <a:solidFill>
                  <a:srgbClr val="A50021"/>
                </a:solidFill>
              </a:rPr>
              <a:t> </a:t>
            </a:r>
          </a:p>
          <a:p>
            <a:pPr lvl="1"/>
            <a:endParaRPr lang="en-US" dirty="0"/>
          </a:p>
        </p:txBody>
      </p:sp>
      <p:pic>
        <p:nvPicPr>
          <p:cNvPr id="4" name="Picture 3">
            <a:extLst>
              <a:ext uri="{FF2B5EF4-FFF2-40B4-BE49-F238E27FC236}">
                <a16:creationId xmlns:a16="http://schemas.microsoft.com/office/drawing/2014/main" id="{D5D46677-F069-4DEF-92C1-BBB5D5DC028C}"/>
              </a:ext>
            </a:extLst>
          </p:cNvPr>
          <p:cNvPicPr>
            <a:picLocks noChangeAspect="1"/>
          </p:cNvPicPr>
          <p:nvPr/>
        </p:nvPicPr>
        <p:blipFill>
          <a:blip r:embed="rId4"/>
          <a:stretch>
            <a:fillRect/>
          </a:stretch>
        </p:blipFill>
        <p:spPr>
          <a:xfrm>
            <a:off x="8820150" y="4054475"/>
            <a:ext cx="2533650" cy="2438400"/>
          </a:xfrm>
          <a:prstGeom prst="rect">
            <a:avLst/>
          </a:prstGeom>
        </p:spPr>
      </p:pic>
      <p:pic>
        <p:nvPicPr>
          <p:cNvPr id="5" name="Picture 4">
            <a:extLst>
              <a:ext uri="{FF2B5EF4-FFF2-40B4-BE49-F238E27FC236}">
                <a16:creationId xmlns:a16="http://schemas.microsoft.com/office/drawing/2014/main" id="{016F4DBC-4C67-456F-AA5F-BCCF60987E40}"/>
              </a:ext>
            </a:extLst>
          </p:cNvPr>
          <p:cNvPicPr>
            <a:picLocks noChangeAspect="1"/>
          </p:cNvPicPr>
          <p:nvPr/>
        </p:nvPicPr>
        <p:blipFill>
          <a:blip r:embed="rId5"/>
          <a:stretch>
            <a:fillRect/>
          </a:stretch>
        </p:blipFill>
        <p:spPr>
          <a:xfrm>
            <a:off x="8139792" y="829995"/>
            <a:ext cx="3650106" cy="3348306"/>
          </a:xfrm>
          <a:prstGeom prst="rect">
            <a:avLst/>
          </a:prstGeom>
        </p:spPr>
      </p:pic>
      <p:pic>
        <p:nvPicPr>
          <p:cNvPr id="8194" name="Picture 2" descr="Bitmoji Image">
            <a:extLst>
              <a:ext uri="{FF2B5EF4-FFF2-40B4-BE49-F238E27FC236}">
                <a16:creationId xmlns:a16="http://schemas.microsoft.com/office/drawing/2014/main" id="{350844E2-F51F-456E-8528-96A94122BD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2849" y="3429000"/>
            <a:ext cx="2186282" cy="26904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itmoji Image">
            <a:extLst>
              <a:ext uri="{FF2B5EF4-FFF2-40B4-BE49-F238E27FC236}">
                <a16:creationId xmlns:a16="http://schemas.microsoft.com/office/drawing/2014/main" id="{12B978E2-25D7-4706-9E95-805437D557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7395" y="1095375"/>
            <a:ext cx="2220127" cy="222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090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6449-C3AB-4EE3-867E-24CE33E46553}"/>
              </a:ext>
            </a:extLst>
          </p:cNvPr>
          <p:cNvSpPr>
            <a:spLocks noGrp="1"/>
          </p:cNvSpPr>
          <p:nvPr>
            <p:ph type="title"/>
          </p:nvPr>
        </p:nvSpPr>
        <p:spPr>
          <a:xfrm>
            <a:off x="0" y="500062"/>
            <a:ext cx="12234863" cy="1325563"/>
          </a:xfrm>
        </p:spPr>
        <p:txBody>
          <a:bodyPr>
            <a:normAutofit fontScale="90000"/>
          </a:bodyPr>
          <a:lstStyle/>
          <a:p>
            <a:r>
              <a:rPr lang="en-US" dirty="0"/>
              <a:t>Happy ‘Belated’ Constitution Day and Citizenship Day!</a:t>
            </a:r>
            <a:br>
              <a:rPr lang="en-US" dirty="0"/>
            </a:br>
            <a:r>
              <a:rPr lang="en-US" dirty="0"/>
              <a:t>September 17</a:t>
            </a:r>
            <a:r>
              <a:rPr lang="en-US" baseline="30000" dirty="0"/>
              <a:t>th</a:t>
            </a:r>
            <a:r>
              <a:rPr lang="en-US" dirty="0"/>
              <a:t> </a:t>
            </a:r>
            <a:br>
              <a:rPr lang="en-US" dirty="0"/>
            </a:br>
            <a:r>
              <a:rPr lang="en-US" sz="4000" dirty="0">
                <a:hlinkClick r:id="rId2"/>
              </a:rPr>
              <a:t>https://www2.ed.gov/policy/fund/guid/constitutionday.html</a:t>
            </a:r>
            <a:r>
              <a:rPr lang="en-US" sz="4000" dirty="0"/>
              <a:t> </a:t>
            </a:r>
            <a:endParaRPr lang="en-US" dirty="0"/>
          </a:p>
        </p:txBody>
      </p:sp>
      <p:pic>
        <p:nvPicPr>
          <p:cNvPr id="4100" name="Picture 4" descr="Schoolhouse Rock: Constitution Preamble Lyrics - YouTube">
            <a:extLst>
              <a:ext uri="{FF2B5EF4-FFF2-40B4-BE49-F238E27FC236}">
                <a16:creationId xmlns:a16="http://schemas.microsoft.com/office/drawing/2014/main" id="{76C51269-E7CD-4465-9319-A94372DF0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838" y="2519362"/>
            <a:ext cx="7516323" cy="4199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142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8B5807-A7C8-401D-BDB0-3EFF3BD457C4}"/>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4800" dirty="0"/>
              <a:t>Bill Evaluator Training</a:t>
            </a:r>
          </a:p>
        </p:txBody>
      </p:sp>
      <p:sp>
        <p:nvSpPr>
          <p:cNvPr id="3" name="Content Placeholder 2">
            <a:extLst>
              <a:ext uri="{FF2B5EF4-FFF2-40B4-BE49-F238E27FC236}">
                <a16:creationId xmlns:a16="http://schemas.microsoft.com/office/drawing/2014/main" id="{FAB7C3B3-6606-4B4B-A5D1-D75762FFBADF}"/>
              </a:ext>
            </a:extLst>
          </p:cNvPr>
          <p:cNvSpPr>
            <a:spLocks noGrp="1"/>
          </p:cNvSpPr>
          <p:nvPr>
            <p:ph idx="1"/>
          </p:nvPr>
        </p:nvSpPr>
        <p:spPr>
          <a:xfrm>
            <a:off x="643468" y="2638043"/>
            <a:ext cx="3363974" cy="3415623"/>
          </a:xfrm>
        </p:spPr>
        <p:txBody>
          <a:bodyPr>
            <a:normAutofit/>
          </a:bodyPr>
          <a:lstStyle/>
          <a:p>
            <a:r>
              <a:rPr lang="en-US" sz="3200" dirty="0"/>
              <a:t>Interested? Contact Hazel Powell</a:t>
            </a:r>
          </a:p>
          <a:p>
            <a:r>
              <a:rPr lang="en-US" sz="3200" dirty="0">
                <a:hlinkClick r:id="rId2"/>
              </a:rPr>
              <a:t>teampowell@aol.com</a:t>
            </a:r>
            <a:r>
              <a:rPr lang="en-US" sz="3200" dirty="0"/>
              <a:t> </a:t>
            </a:r>
          </a:p>
          <a:p>
            <a:endParaRPr lang="en-US" sz="2000" dirty="0"/>
          </a:p>
          <a:p>
            <a:endParaRPr lang="en-US" sz="2000" dirty="0"/>
          </a:p>
        </p:txBody>
      </p:sp>
      <p:pic>
        <p:nvPicPr>
          <p:cNvPr id="15362" name="Picture 2" descr="sign me up">
            <a:extLst>
              <a:ext uri="{FF2B5EF4-FFF2-40B4-BE49-F238E27FC236}">
                <a16:creationId xmlns:a16="http://schemas.microsoft.com/office/drawing/2014/main" id="{A8F2032F-4FAC-4F46-8D3B-620089966A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18048" y="643467"/>
            <a:ext cx="5410199"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589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ound Single Corner Rectangle 25">
            <a:extLst>
              <a:ext uri="{FF2B5EF4-FFF2-40B4-BE49-F238E27FC236}">
                <a16:creationId xmlns:a16="http://schemas.microsoft.com/office/drawing/2014/main" id="{255D5DA3-59CF-4FD2-8674-8B722A343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17533" y="3438135"/>
            <a:ext cx="2657864" cy="2657864"/>
          </a:xfrm>
          <a:prstGeom prst="round1Rect">
            <a:avLst>
              <a:gd name="adj" fmla="val 11295"/>
            </a:avLst>
          </a:prstGeom>
          <a:solidFill>
            <a:srgbClr val="FFFFFF"/>
          </a:solidFill>
          <a:ln w="57150">
            <a:solidFill>
              <a:srgbClr val="6E39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Top Corners Rounded 74">
            <a:extLst>
              <a:ext uri="{FF2B5EF4-FFF2-40B4-BE49-F238E27FC236}">
                <a16:creationId xmlns:a16="http://schemas.microsoft.com/office/drawing/2014/main" id="{76E6212F-EB21-4328-8386-832840CB4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797978" y="996722"/>
            <a:ext cx="5923488" cy="4864556"/>
          </a:xfrm>
          <a:prstGeom prst="round2SameRect">
            <a:avLst>
              <a:gd name="adj1" fmla="val 3762"/>
              <a:gd name="adj2" fmla="val 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FBAAE8-06BA-432C-ACAF-243977F704D1}"/>
              </a:ext>
            </a:extLst>
          </p:cNvPr>
          <p:cNvSpPr>
            <a:spLocks noGrp="1"/>
          </p:cNvSpPr>
          <p:nvPr>
            <p:ph type="ctrTitle"/>
          </p:nvPr>
        </p:nvSpPr>
        <p:spPr>
          <a:xfrm>
            <a:off x="7830255" y="1122363"/>
            <a:ext cx="3971220" cy="3249386"/>
          </a:xfrm>
        </p:spPr>
        <p:txBody>
          <a:bodyPr anchor="ctr">
            <a:normAutofit/>
          </a:bodyPr>
          <a:lstStyle/>
          <a:p>
            <a:pPr algn="l"/>
            <a:r>
              <a:rPr lang="en-US" sz="5400" dirty="0">
                <a:solidFill>
                  <a:srgbClr val="FFFFFF"/>
                </a:solidFill>
              </a:rPr>
              <a:t>Delta Kappa Gamma Legislative Platform 101</a:t>
            </a:r>
          </a:p>
        </p:txBody>
      </p:sp>
      <p:sp>
        <p:nvSpPr>
          <p:cNvPr id="3" name="Subtitle 2">
            <a:extLst>
              <a:ext uri="{FF2B5EF4-FFF2-40B4-BE49-F238E27FC236}">
                <a16:creationId xmlns:a16="http://schemas.microsoft.com/office/drawing/2014/main" id="{920ECAB8-D13C-46D4-A4E1-D85983112F05}"/>
              </a:ext>
            </a:extLst>
          </p:cNvPr>
          <p:cNvSpPr>
            <a:spLocks noGrp="1"/>
          </p:cNvSpPr>
          <p:nvPr>
            <p:ph type="subTitle" idx="1"/>
          </p:nvPr>
        </p:nvSpPr>
        <p:spPr>
          <a:xfrm>
            <a:off x="7830254" y="4714874"/>
            <a:ext cx="3971221" cy="1240803"/>
          </a:xfrm>
        </p:spPr>
        <p:txBody>
          <a:bodyPr>
            <a:normAutofit/>
          </a:bodyPr>
          <a:lstStyle/>
          <a:p>
            <a:pPr algn="l"/>
            <a:r>
              <a:rPr lang="en-US" dirty="0">
                <a:solidFill>
                  <a:srgbClr val="FFFFFF"/>
                </a:solidFill>
              </a:rPr>
              <a:t>Presented by,</a:t>
            </a:r>
          </a:p>
          <a:p>
            <a:pPr algn="l"/>
            <a:r>
              <a:rPr lang="en-US" dirty="0">
                <a:solidFill>
                  <a:srgbClr val="FFFFFF"/>
                </a:solidFill>
              </a:rPr>
              <a:t>Heather Nonaca</a:t>
            </a:r>
          </a:p>
        </p:txBody>
      </p:sp>
      <p:sp>
        <p:nvSpPr>
          <p:cNvPr id="77" name="Round Single Corner Rectangle 24">
            <a:extLst>
              <a:ext uri="{FF2B5EF4-FFF2-40B4-BE49-F238E27FC236}">
                <a16:creationId xmlns:a16="http://schemas.microsoft.com/office/drawing/2014/main" id="{E8D8FD72-DBC9-4595-9B24-DCD3B0EC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11284" y="635058"/>
            <a:ext cx="2657864" cy="2657864"/>
          </a:xfrm>
          <a:prstGeom prst="round1Rect">
            <a:avLst>
              <a:gd name="adj" fmla="val 11295"/>
            </a:avLst>
          </a:prstGeom>
          <a:solidFill>
            <a:srgbClr val="FFFFFF"/>
          </a:solidFill>
          <a:ln w="57150">
            <a:solidFill>
              <a:srgbClr val="6E39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clipart&#10;&#10;Description automatically generated">
            <a:extLst>
              <a:ext uri="{FF2B5EF4-FFF2-40B4-BE49-F238E27FC236}">
                <a16:creationId xmlns:a16="http://schemas.microsoft.com/office/drawing/2014/main" id="{EB812AD3-B125-46CB-91DE-02166775D76E}"/>
              </a:ext>
            </a:extLst>
          </p:cNvPr>
          <p:cNvPicPr>
            <a:picLocks noChangeAspect="1"/>
          </p:cNvPicPr>
          <p:nvPr/>
        </p:nvPicPr>
        <p:blipFill>
          <a:blip r:embed="rId2"/>
          <a:stretch>
            <a:fillRect/>
          </a:stretch>
        </p:blipFill>
        <p:spPr>
          <a:xfrm>
            <a:off x="1117640" y="775380"/>
            <a:ext cx="2245152" cy="2377220"/>
          </a:xfrm>
          <a:prstGeom prst="rect">
            <a:avLst/>
          </a:prstGeom>
        </p:spPr>
      </p:pic>
      <p:sp>
        <p:nvSpPr>
          <p:cNvPr id="79" name="Round Single Corner Rectangle 22">
            <a:extLst>
              <a:ext uri="{FF2B5EF4-FFF2-40B4-BE49-F238E27FC236}">
                <a16:creationId xmlns:a16="http://schemas.microsoft.com/office/drawing/2014/main" id="{FD6B835C-7DDD-47D9-B6A9-26B4F84DA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7533" y="1300271"/>
            <a:ext cx="1992651" cy="1992652"/>
          </a:xfrm>
          <a:prstGeom prst="round1Rect">
            <a:avLst>
              <a:gd name="adj" fmla="val 11295"/>
            </a:avLst>
          </a:prstGeom>
          <a:solidFill>
            <a:srgbClr val="6E3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ound Single Corner Rectangle 23">
            <a:extLst>
              <a:ext uri="{FF2B5EF4-FFF2-40B4-BE49-F238E27FC236}">
                <a16:creationId xmlns:a16="http://schemas.microsoft.com/office/drawing/2014/main" id="{EFA427F0-C6DC-4FA1-8C54-1D6B0623D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87904" y="3438135"/>
            <a:ext cx="2281244" cy="2281245"/>
          </a:xfrm>
          <a:prstGeom prst="round1Rect">
            <a:avLst>
              <a:gd name="adj" fmla="val 11295"/>
            </a:avLst>
          </a:prstGeom>
          <a:solidFill>
            <a:srgbClr val="6E3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8" name="Picture 4" descr="Bitmoji Image">
            <a:extLst>
              <a:ext uri="{FF2B5EF4-FFF2-40B4-BE49-F238E27FC236}">
                <a16:creationId xmlns:a16="http://schemas.microsoft.com/office/drawing/2014/main" id="{6CA6785D-DFDB-4C8A-973E-1D65AF5242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37143" y="3563471"/>
            <a:ext cx="2392207" cy="2392207"/>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Top Corners Rounded 82">
            <a:extLst>
              <a:ext uri="{FF2B5EF4-FFF2-40B4-BE49-F238E27FC236}">
                <a16:creationId xmlns:a16="http://schemas.microsoft.com/office/drawing/2014/main" id="{9E74304E-CF2D-41E1-92CF-7FC508311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52315" y="1050468"/>
            <a:ext cx="5609397" cy="4757058"/>
          </a:xfrm>
          <a:prstGeom prst="round2SameRect">
            <a:avLst>
              <a:gd name="adj1" fmla="val 2061"/>
              <a:gd name="adj2" fmla="val 0"/>
            </a:avLst>
          </a:prstGeom>
          <a:no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5" name="Straight Connector 84">
            <a:extLst>
              <a:ext uri="{FF2B5EF4-FFF2-40B4-BE49-F238E27FC236}">
                <a16:creationId xmlns:a16="http://schemas.microsoft.com/office/drawing/2014/main" id="{4717401F-8127-4697-8085-3D6C69B5D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05773" y="4543311"/>
            <a:ext cx="1597456" cy="0"/>
          </a:xfrm>
          <a:prstGeom prst="line">
            <a:avLst/>
          </a:prstGeom>
          <a:ln w="50800">
            <a:solidFill>
              <a:srgbClr val="A6A6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474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2E42B0-7623-4A95-B5A1-EC00985110F9}"/>
              </a:ext>
            </a:extLst>
          </p:cNvPr>
          <p:cNvSpPr>
            <a:spLocks noGrp="1"/>
          </p:cNvSpPr>
          <p:nvPr>
            <p:ph type="title"/>
          </p:nvPr>
        </p:nvSpPr>
        <p:spPr>
          <a:xfrm>
            <a:off x="0" y="0"/>
            <a:ext cx="10515600" cy="1325563"/>
          </a:xfrm>
        </p:spPr>
        <p:txBody>
          <a:bodyPr/>
          <a:lstStyle/>
          <a:p>
            <a:r>
              <a:rPr lang="en-US" dirty="0"/>
              <a:t>Thanks for your attention! </a:t>
            </a:r>
          </a:p>
        </p:txBody>
      </p:sp>
      <p:sp>
        <p:nvSpPr>
          <p:cNvPr id="5" name="Text Placeholder 4">
            <a:extLst>
              <a:ext uri="{FF2B5EF4-FFF2-40B4-BE49-F238E27FC236}">
                <a16:creationId xmlns:a16="http://schemas.microsoft.com/office/drawing/2014/main" id="{5836D112-66BD-400B-A438-998527E866E9}"/>
              </a:ext>
            </a:extLst>
          </p:cNvPr>
          <p:cNvSpPr>
            <a:spLocks noGrp="1"/>
          </p:cNvSpPr>
          <p:nvPr>
            <p:ph type="body" idx="1"/>
          </p:nvPr>
        </p:nvSpPr>
        <p:spPr>
          <a:xfrm>
            <a:off x="2257736" y="1227374"/>
            <a:ext cx="5157787" cy="823912"/>
          </a:xfrm>
        </p:spPr>
        <p:txBody>
          <a:bodyPr>
            <a:normAutofit/>
          </a:bodyPr>
          <a:lstStyle/>
          <a:p>
            <a:r>
              <a:rPr lang="en-US" sz="4800" dirty="0"/>
              <a:t>Questions?</a:t>
            </a:r>
          </a:p>
        </p:txBody>
      </p:sp>
      <p:sp>
        <p:nvSpPr>
          <p:cNvPr id="7" name="Text Placeholder 6">
            <a:extLst>
              <a:ext uri="{FF2B5EF4-FFF2-40B4-BE49-F238E27FC236}">
                <a16:creationId xmlns:a16="http://schemas.microsoft.com/office/drawing/2014/main" id="{2AF49BDF-D7E7-4D7B-9802-9D9BF7AA653C}"/>
              </a:ext>
            </a:extLst>
          </p:cNvPr>
          <p:cNvSpPr>
            <a:spLocks noGrp="1"/>
          </p:cNvSpPr>
          <p:nvPr>
            <p:ph type="body" sz="quarter" idx="3"/>
          </p:nvPr>
        </p:nvSpPr>
        <p:spPr>
          <a:xfrm>
            <a:off x="5834063" y="1609417"/>
            <a:ext cx="5183188" cy="823912"/>
          </a:xfrm>
        </p:spPr>
        <p:txBody>
          <a:bodyPr>
            <a:normAutofit/>
          </a:bodyPr>
          <a:lstStyle/>
          <a:p>
            <a:pPr algn="ctr"/>
            <a:r>
              <a:rPr lang="en-US" sz="4800" dirty="0"/>
              <a:t>Updates?</a:t>
            </a:r>
          </a:p>
        </p:txBody>
      </p:sp>
      <p:pic>
        <p:nvPicPr>
          <p:cNvPr id="4098" name="Picture 2" descr="Bitmoji Image">
            <a:extLst>
              <a:ext uri="{FF2B5EF4-FFF2-40B4-BE49-F238E27FC236}">
                <a16:creationId xmlns:a16="http://schemas.microsoft.com/office/drawing/2014/main" id="{E48B7ECB-1611-48CB-800A-2B04D1B6A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819" y="2505075"/>
            <a:ext cx="379095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tmoji Image">
            <a:extLst>
              <a:ext uri="{FF2B5EF4-FFF2-40B4-BE49-F238E27FC236}">
                <a16:creationId xmlns:a16="http://schemas.microsoft.com/office/drawing/2014/main" id="{ADD13F08-3D70-438E-B002-805A5266E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680" y="2240239"/>
            <a:ext cx="3790950" cy="37909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FA98705-57E9-446F-9449-166B49494C10}"/>
              </a:ext>
            </a:extLst>
          </p:cNvPr>
          <p:cNvSpPr txBox="1"/>
          <p:nvPr/>
        </p:nvSpPr>
        <p:spPr>
          <a:xfrm>
            <a:off x="1846261" y="6061650"/>
            <a:ext cx="5354639" cy="646331"/>
          </a:xfrm>
          <a:prstGeom prst="rect">
            <a:avLst/>
          </a:prstGeom>
          <a:noFill/>
        </p:spPr>
        <p:txBody>
          <a:bodyPr wrap="square" rtlCol="0">
            <a:spAutoFit/>
          </a:bodyPr>
          <a:lstStyle/>
          <a:p>
            <a:r>
              <a:rPr lang="en-US" dirty="0">
                <a:hlinkClick r:id="rId4"/>
              </a:rPr>
              <a:t>hnonaca@gmail.com</a:t>
            </a:r>
            <a:endParaRPr lang="en-US" dirty="0"/>
          </a:p>
          <a:p>
            <a:r>
              <a:rPr lang="en-US" dirty="0"/>
              <a:t>209-324-3837</a:t>
            </a:r>
          </a:p>
        </p:txBody>
      </p:sp>
    </p:spTree>
    <p:extLst>
      <p:ext uri="{BB962C8B-B14F-4D97-AF65-F5344CB8AC3E}">
        <p14:creationId xmlns:p14="http://schemas.microsoft.com/office/powerpoint/2010/main" val="2793213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82E0B-391E-4E36-9792-0A6619577151}"/>
              </a:ext>
            </a:extLst>
          </p:cNvPr>
          <p:cNvSpPr>
            <a:spLocks noGrp="1"/>
          </p:cNvSpPr>
          <p:nvPr>
            <p:ph type="title"/>
          </p:nvPr>
        </p:nvSpPr>
        <p:spPr/>
        <p:txBody>
          <a:bodyPr/>
          <a:lstStyle/>
          <a:p>
            <a:r>
              <a:rPr lang="en-US" dirty="0"/>
              <a:t>Essential Questions for Today:</a:t>
            </a:r>
          </a:p>
        </p:txBody>
      </p:sp>
      <p:sp>
        <p:nvSpPr>
          <p:cNvPr id="3" name="Content Placeholder 2">
            <a:extLst>
              <a:ext uri="{FF2B5EF4-FFF2-40B4-BE49-F238E27FC236}">
                <a16:creationId xmlns:a16="http://schemas.microsoft.com/office/drawing/2014/main" id="{BECE426A-CE1E-4C60-B223-18701EA551B5}"/>
              </a:ext>
            </a:extLst>
          </p:cNvPr>
          <p:cNvSpPr>
            <a:spLocks noGrp="1"/>
          </p:cNvSpPr>
          <p:nvPr>
            <p:ph idx="1"/>
          </p:nvPr>
        </p:nvSpPr>
        <p:spPr>
          <a:xfrm>
            <a:off x="838200" y="1825625"/>
            <a:ext cx="5843954" cy="4351338"/>
          </a:xfrm>
        </p:spPr>
        <p:txBody>
          <a:bodyPr>
            <a:normAutofit lnSpcReduction="10000"/>
          </a:bodyPr>
          <a:lstStyle/>
          <a:p>
            <a:pPr marL="514350" indent="-514350">
              <a:buAutoNum type="arabicPeriod"/>
            </a:pPr>
            <a:r>
              <a:rPr lang="en-US" dirty="0"/>
              <a:t>What is DKG’s Legislative Platform and how does it connect to the seven purposes of our organization?</a:t>
            </a:r>
          </a:p>
          <a:p>
            <a:pPr marL="514350" indent="-514350">
              <a:buAutoNum type="arabicPeriod"/>
            </a:pPr>
            <a:r>
              <a:rPr lang="en-US" dirty="0"/>
              <a:t>How does Delta Kappa Gamma go about taking a position on a bill?</a:t>
            </a:r>
          </a:p>
          <a:p>
            <a:pPr marL="514350" indent="-514350">
              <a:buAutoNum type="arabicPeriod"/>
            </a:pPr>
            <a:r>
              <a:rPr lang="en-US" dirty="0"/>
              <a:t>Who advocates/lobbies on behalf of Delta Kappa Gamma?</a:t>
            </a:r>
          </a:p>
          <a:p>
            <a:pPr marL="514350" indent="-514350">
              <a:buAutoNum type="arabicPeriod"/>
            </a:pPr>
            <a:r>
              <a:rPr lang="en-US" dirty="0"/>
              <a:t>What’s happening currently at the state level with DKG’s stance on bills?</a:t>
            </a:r>
          </a:p>
        </p:txBody>
      </p:sp>
      <p:pic>
        <p:nvPicPr>
          <p:cNvPr id="7170" name="Picture 2" descr="Bitmoji Image">
            <a:extLst>
              <a:ext uri="{FF2B5EF4-FFF2-40B4-BE49-F238E27FC236}">
                <a16:creationId xmlns:a16="http://schemas.microsoft.com/office/drawing/2014/main" id="{468EA944-F118-4688-93BF-086DBB200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162" y="1941488"/>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564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EEFD6B-BE5C-472E-9878-F29824C85CAB}"/>
              </a:ext>
            </a:extLst>
          </p:cNvPr>
          <p:cNvSpPr>
            <a:spLocks noGrp="1"/>
          </p:cNvSpPr>
          <p:nvPr>
            <p:ph type="title"/>
          </p:nvPr>
        </p:nvSpPr>
        <p:spPr>
          <a:xfrm>
            <a:off x="5297762" y="1053711"/>
            <a:ext cx="5638994" cy="1424446"/>
          </a:xfrm>
        </p:spPr>
        <p:txBody>
          <a:bodyPr>
            <a:normAutofit/>
          </a:bodyPr>
          <a:lstStyle/>
          <a:p>
            <a:r>
              <a:rPr lang="en-US" dirty="0">
                <a:solidFill>
                  <a:srgbClr val="FFFFFF"/>
                </a:solidFill>
              </a:rPr>
              <a:t>The History of the Platform</a:t>
            </a:r>
          </a:p>
        </p:txBody>
      </p:sp>
      <p:pic>
        <p:nvPicPr>
          <p:cNvPr id="6" name="Picture 5">
            <a:extLst>
              <a:ext uri="{FF2B5EF4-FFF2-40B4-BE49-F238E27FC236}">
                <a16:creationId xmlns:a16="http://schemas.microsoft.com/office/drawing/2014/main" id="{499D712E-F6C7-4C2A-9051-71894F991E82}"/>
              </a:ext>
            </a:extLst>
          </p:cNvPr>
          <p:cNvPicPr>
            <a:picLocks noChangeAspect="1"/>
          </p:cNvPicPr>
          <p:nvPr/>
        </p:nvPicPr>
        <p:blipFill>
          <a:blip r:embed="rId2"/>
          <a:stretch>
            <a:fillRect/>
          </a:stretch>
        </p:blipFill>
        <p:spPr>
          <a:xfrm>
            <a:off x="470279" y="478232"/>
            <a:ext cx="3432355" cy="2789902"/>
          </a:xfrm>
          <a:prstGeom prst="rect">
            <a:avLst/>
          </a:prstGeom>
        </p:spPr>
      </p:pic>
      <p:cxnSp>
        <p:nvCxnSpPr>
          <p:cNvPr id="13" name="Straight Connector 12">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683C980-C198-4647-BAF8-FAFA4F5EFD08}"/>
              </a:ext>
            </a:extLst>
          </p:cNvPr>
          <p:cNvPicPr>
            <a:picLocks noChangeAspect="1"/>
          </p:cNvPicPr>
          <p:nvPr/>
        </p:nvPicPr>
        <p:blipFill>
          <a:blip r:embed="rId3"/>
          <a:stretch>
            <a:fillRect/>
          </a:stretch>
        </p:blipFill>
        <p:spPr>
          <a:xfrm>
            <a:off x="470278" y="3589867"/>
            <a:ext cx="3540549" cy="2788920"/>
          </a:xfrm>
          <a:prstGeom prst="rect">
            <a:avLst/>
          </a:prstGeom>
        </p:spPr>
      </p:pic>
      <p:sp>
        <p:nvSpPr>
          <p:cNvPr id="3" name="Content Placeholder 2">
            <a:extLst>
              <a:ext uri="{FF2B5EF4-FFF2-40B4-BE49-F238E27FC236}">
                <a16:creationId xmlns:a16="http://schemas.microsoft.com/office/drawing/2014/main" id="{822325D7-17C3-4F81-B292-66FC1C796666}"/>
              </a:ext>
            </a:extLst>
          </p:cNvPr>
          <p:cNvSpPr>
            <a:spLocks noGrp="1"/>
          </p:cNvSpPr>
          <p:nvPr>
            <p:ph idx="1"/>
          </p:nvPr>
        </p:nvSpPr>
        <p:spPr>
          <a:xfrm>
            <a:off x="5297762" y="2799889"/>
            <a:ext cx="5747187" cy="2987543"/>
          </a:xfrm>
        </p:spPr>
        <p:txBody>
          <a:bodyPr anchor="t">
            <a:normAutofit/>
          </a:bodyPr>
          <a:lstStyle/>
          <a:p>
            <a:r>
              <a:rPr lang="en-US" sz="1900" dirty="0">
                <a:solidFill>
                  <a:srgbClr val="FFFFFF"/>
                </a:solidFill>
              </a:rPr>
              <a:t>Established in May 1981</a:t>
            </a:r>
          </a:p>
          <a:p>
            <a:r>
              <a:rPr lang="en-US" sz="1900" dirty="0">
                <a:solidFill>
                  <a:srgbClr val="FFFFFF"/>
                </a:solidFill>
              </a:rPr>
              <a:t>Many revisions since then (most recently in 2015)</a:t>
            </a:r>
          </a:p>
          <a:p>
            <a:r>
              <a:rPr lang="en-US" sz="1900" dirty="0">
                <a:solidFill>
                  <a:srgbClr val="FFFFFF"/>
                </a:solidFill>
              </a:rPr>
              <a:t>Aligns with our 7 purposes</a:t>
            </a:r>
          </a:p>
          <a:p>
            <a:pPr lvl="1"/>
            <a:r>
              <a:rPr lang="en-US" sz="1900" dirty="0">
                <a:solidFill>
                  <a:srgbClr val="FFFFFF"/>
                </a:solidFill>
              </a:rPr>
              <a:t>#4. To initiate, endorse and support desirable legislation or other suitable endeavors in the interests of education and of women educators</a:t>
            </a:r>
          </a:p>
          <a:p>
            <a:pPr lvl="1"/>
            <a:r>
              <a:rPr lang="en-US" sz="1900" dirty="0">
                <a:solidFill>
                  <a:srgbClr val="FFFFFF"/>
                </a:solidFill>
              </a:rPr>
              <a:t>#7. To inform the members of current economic, social, political and educational issues so that they may participate effectively in a world society</a:t>
            </a:r>
          </a:p>
          <a:p>
            <a:endParaRPr lang="en-US" sz="1900" dirty="0">
              <a:solidFill>
                <a:srgbClr val="FFFFFF"/>
              </a:solidFill>
            </a:endParaRPr>
          </a:p>
        </p:txBody>
      </p:sp>
    </p:spTree>
    <p:extLst>
      <p:ext uri="{BB962C8B-B14F-4D97-AF65-F5344CB8AC3E}">
        <p14:creationId xmlns:p14="http://schemas.microsoft.com/office/powerpoint/2010/main" val="210836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E1123-E45A-484B-B2EC-21AD4B6F2BA7}"/>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25F3DA57-25B2-4E71-9B08-BA12151CDD9B}"/>
              </a:ext>
            </a:extLst>
          </p:cNvPr>
          <p:cNvPicPr>
            <a:picLocks noChangeAspect="1"/>
          </p:cNvPicPr>
          <p:nvPr/>
        </p:nvPicPr>
        <p:blipFill>
          <a:blip r:embed="rId2"/>
          <a:stretch>
            <a:fillRect/>
          </a:stretch>
        </p:blipFill>
        <p:spPr>
          <a:xfrm>
            <a:off x="486508" y="1690688"/>
            <a:ext cx="10683240" cy="5167311"/>
          </a:xfrm>
          <a:prstGeom prst="rect">
            <a:avLst/>
          </a:prstGeom>
        </p:spPr>
      </p:pic>
      <p:sp>
        <p:nvSpPr>
          <p:cNvPr id="5" name="Isosceles Triangle 4">
            <a:extLst>
              <a:ext uri="{FF2B5EF4-FFF2-40B4-BE49-F238E27FC236}">
                <a16:creationId xmlns:a16="http://schemas.microsoft.com/office/drawing/2014/main" id="{D4D482CC-E28B-48A7-8989-146EB7ADEF76}"/>
              </a:ext>
            </a:extLst>
          </p:cNvPr>
          <p:cNvSpPr/>
          <p:nvPr/>
        </p:nvSpPr>
        <p:spPr>
          <a:xfrm>
            <a:off x="838200" y="154745"/>
            <a:ext cx="10331548" cy="1535943"/>
          </a:xfrm>
          <a:prstGeom prst="triangle">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DKG California seeks to initiate and support legislation in the following areas to support our purposes:</a:t>
            </a:r>
          </a:p>
        </p:txBody>
      </p:sp>
      <p:sp>
        <p:nvSpPr>
          <p:cNvPr id="6" name="Rectangle 5">
            <a:extLst>
              <a:ext uri="{FF2B5EF4-FFF2-40B4-BE49-F238E27FC236}">
                <a16:creationId xmlns:a16="http://schemas.microsoft.com/office/drawing/2014/main" id="{74713235-F55B-4966-9483-876AA175EF71}"/>
              </a:ext>
            </a:extLst>
          </p:cNvPr>
          <p:cNvSpPr/>
          <p:nvPr/>
        </p:nvSpPr>
        <p:spPr>
          <a:xfrm>
            <a:off x="745435" y="3429000"/>
            <a:ext cx="2016035" cy="1200329"/>
          </a:xfrm>
          <a:prstGeom prst="rect">
            <a:avLst/>
          </a:prstGeom>
        </p:spPr>
        <p:txBody>
          <a:bodyPr wrap="square">
            <a:spAutoFit/>
          </a:bodyPr>
          <a:lstStyle/>
          <a:p>
            <a:pPr lvl="1"/>
            <a:r>
              <a:rPr lang="en-US" dirty="0"/>
              <a:t>Equal Educational Opportunity for All</a:t>
            </a:r>
          </a:p>
        </p:txBody>
      </p:sp>
      <p:sp>
        <p:nvSpPr>
          <p:cNvPr id="7" name="Rectangle 6">
            <a:extLst>
              <a:ext uri="{FF2B5EF4-FFF2-40B4-BE49-F238E27FC236}">
                <a16:creationId xmlns:a16="http://schemas.microsoft.com/office/drawing/2014/main" id="{24FED4E7-F776-4B84-A81C-4E505B418BEC}"/>
              </a:ext>
            </a:extLst>
          </p:cNvPr>
          <p:cNvSpPr/>
          <p:nvPr/>
        </p:nvSpPr>
        <p:spPr>
          <a:xfrm>
            <a:off x="2761470" y="3429000"/>
            <a:ext cx="1916547" cy="1477328"/>
          </a:xfrm>
          <a:prstGeom prst="rect">
            <a:avLst/>
          </a:prstGeom>
        </p:spPr>
        <p:txBody>
          <a:bodyPr wrap="square">
            <a:spAutoFit/>
          </a:bodyPr>
          <a:lstStyle/>
          <a:p>
            <a:pPr lvl="1"/>
            <a:r>
              <a:rPr lang="en-US" dirty="0"/>
              <a:t>Curriculum and Instructional Development for Educators</a:t>
            </a:r>
          </a:p>
        </p:txBody>
      </p:sp>
      <p:sp>
        <p:nvSpPr>
          <p:cNvPr id="8" name="Rectangle 7">
            <a:extLst>
              <a:ext uri="{FF2B5EF4-FFF2-40B4-BE49-F238E27FC236}">
                <a16:creationId xmlns:a16="http://schemas.microsoft.com/office/drawing/2014/main" id="{53B63D28-6825-4101-A2BA-BD75B272D978}"/>
              </a:ext>
            </a:extLst>
          </p:cNvPr>
          <p:cNvSpPr/>
          <p:nvPr/>
        </p:nvSpPr>
        <p:spPr>
          <a:xfrm>
            <a:off x="4936944" y="3628012"/>
            <a:ext cx="2016035" cy="646331"/>
          </a:xfrm>
          <a:prstGeom prst="rect">
            <a:avLst/>
          </a:prstGeom>
        </p:spPr>
        <p:txBody>
          <a:bodyPr wrap="square">
            <a:spAutoFit/>
          </a:bodyPr>
          <a:lstStyle/>
          <a:p>
            <a:pPr lvl="1"/>
            <a:r>
              <a:rPr lang="en-US" dirty="0"/>
              <a:t>Professional Standards</a:t>
            </a:r>
          </a:p>
        </p:txBody>
      </p:sp>
      <p:sp>
        <p:nvSpPr>
          <p:cNvPr id="9" name="Rectangle 8">
            <a:extLst>
              <a:ext uri="{FF2B5EF4-FFF2-40B4-BE49-F238E27FC236}">
                <a16:creationId xmlns:a16="http://schemas.microsoft.com/office/drawing/2014/main" id="{A60DD2CB-7598-472D-8448-AAE3DECDA4D1}"/>
              </a:ext>
            </a:extLst>
          </p:cNvPr>
          <p:cNvSpPr/>
          <p:nvPr/>
        </p:nvSpPr>
        <p:spPr>
          <a:xfrm>
            <a:off x="6965609" y="3705998"/>
            <a:ext cx="1916547" cy="646331"/>
          </a:xfrm>
          <a:prstGeom prst="rect">
            <a:avLst/>
          </a:prstGeom>
        </p:spPr>
        <p:txBody>
          <a:bodyPr wrap="square">
            <a:spAutoFit/>
          </a:bodyPr>
          <a:lstStyle/>
          <a:p>
            <a:pPr lvl="1"/>
            <a:r>
              <a:rPr lang="en-US" dirty="0"/>
              <a:t>Employment Conditions </a:t>
            </a:r>
          </a:p>
        </p:txBody>
      </p:sp>
      <p:sp>
        <p:nvSpPr>
          <p:cNvPr id="10" name="Rectangle 9">
            <a:extLst>
              <a:ext uri="{FF2B5EF4-FFF2-40B4-BE49-F238E27FC236}">
                <a16:creationId xmlns:a16="http://schemas.microsoft.com/office/drawing/2014/main" id="{A12675AF-CFCE-4AC6-A5DB-FAD521178F29}"/>
              </a:ext>
            </a:extLst>
          </p:cNvPr>
          <p:cNvSpPr/>
          <p:nvPr/>
        </p:nvSpPr>
        <p:spPr>
          <a:xfrm>
            <a:off x="9119834" y="3628012"/>
            <a:ext cx="1812235" cy="1200329"/>
          </a:xfrm>
          <a:prstGeom prst="rect">
            <a:avLst/>
          </a:prstGeom>
        </p:spPr>
        <p:txBody>
          <a:bodyPr wrap="square">
            <a:spAutoFit/>
          </a:bodyPr>
          <a:lstStyle/>
          <a:p>
            <a:pPr lvl="1"/>
            <a:r>
              <a:rPr lang="en-US" dirty="0"/>
              <a:t>Financial Structure of Public Education</a:t>
            </a:r>
          </a:p>
        </p:txBody>
      </p:sp>
      <p:pic>
        <p:nvPicPr>
          <p:cNvPr id="11" name="Picture 10" descr="A picture containing clipart&#10;&#10;Description automatically generated">
            <a:extLst>
              <a:ext uri="{FF2B5EF4-FFF2-40B4-BE49-F238E27FC236}">
                <a16:creationId xmlns:a16="http://schemas.microsoft.com/office/drawing/2014/main" id="{7D1A967C-56A3-4B9C-8D31-D7F4F0703BF2}"/>
              </a:ext>
            </a:extLst>
          </p:cNvPr>
          <p:cNvPicPr>
            <a:picLocks noChangeAspect="1"/>
          </p:cNvPicPr>
          <p:nvPr/>
        </p:nvPicPr>
        <p:blipFill>
          <a:blip r:embed="rId3"/>
          <a:stretch>
            <a:fillRect/>
          </a:stretch>
        </p:blipFill>
        <p:spPr>
          <a:xfrm>
            <a:off x="5622659" y="240195"/>
            <a:ext cx="644603" cy="682521"/>
          </a:xfrm>
          <a:prstGeom prst="rect">
            <a:avLst/>
          </a:prstGeom>
        </p:spPr>
      </p:pic>
      <p:pic>
        <p:nvPicPr>
          <p:cNvPr id="14338" name="Picture 2" descr="Bitmoji Image">
            <a:extLst>
              <a:ext uri="{FF2B5EF4-FFF2-40B4-BE49-F238E27FC236}">
                <a16:creationId xmlns:a16="http://schemas.microsoft.com/office/drawing/2014/main" id="{99E0A6F9-3633-4125-8580-1AF8B929A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980" y="-5752"/>
            <a:ext cx="3006975" cy="300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86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3841-323C-402B-9FF4-6E15ABD1C06C}"/>
              </a:ext>
            </a:extLst>
          </p:cNvPr>
          <p:cNvSpPr>
            <a:spLocks noGrp="1"/>
          </p:cNvSpPr>
          <p:nvPr>
            <p:ph type="title"/>
          </p:nvPr>
        </p:nvSpPr>
        <p:spPr/>
        <p:txBody>
          <a:bodyPr/>
          <a:lstStyle/>
          <a:p>
            <a:r>
              <a:rPr lang="en-US" b="1" i="1" dirty="0"/>
              <a:t>EQUAL EDUCATIONAL OPPORTUNITY FOR ALL </a:t>
            </a:r>
            <a:endParaRPr lang="en-US" dirty="0"/>
          </a:p>
        </p:txBody>
      </p:sp>
      <p:sp>
        <p:nvSpPr>
          <p:cNvPr id="3" name="Content Placeholder 2">
            <a:extLst>
              <a:ext uri="{FF2B5EF4-FFF2-40B4-BE49-F238E27FC236}">
                <a16:creationId xmlns:a16="http://schemas.microsoft.com/office/drawing/2014/main" id="{B35DE706-E31B-457E-AF8C-6FADB831A39C}"/>
              </a:ext>
            </a:extLst>
          </p:cNvPr>
          <p:cNvSpPr>
            <a:spLocks noGrp="1"/>
          </p:cNvSpPr>
          <p:nvPr>
            <p:ph idx="1"/>
          </p:nvPr>
        </p:nvSpPr>
        <p:spPr>
          <a:xfrm>
            <a:off x="838200" y="1825625"/>
            <a:ext cx="6645812" cy="4351338"/>
          </a:xfrm>
        </p:spPr>
        <p:txBody>
          <a:bodyPr>
            <a:normAutofit fontScale="85000" lnSpcReduction="20000"/>
          </a:bodyPr>
          <a:lstStyle/>
          <a:p>
            <a:r>
              <a:rPr lang="en-US" dirty="0">
                <a:solidFill>
                  <a:srgbClr val="A50021"/>
                </a:solidFill>
              </a:rPr>
              <a:t>DKG California recognizes that the purpose of education is to enable individuals to become responsible, productive adults and to continue intellectual, personal and spiritual pursuits throughout their lifetimes. </a:t>
            </a:r>
            <a:r>
              <a:rPr lang="en-US" dirty="0"/>
              <a:t>DKG California supports measures that will provide for: </a:t>
            </a:r>
          </a:p>
          <a:p>
            <a:r>
              <a:rPr lang="en-US" dirty="0"/>
              <a:t>1. A public education system from early childhood through higher education, including adult education. </a:t>
            </a:r>
          </a:p>
          <a:p>
            <a:r>
              <a:rPr lang="en-US" dirty="0"/>
              <a:t>2. Programs of instruction, guidance, and counseling to permit optimum development of abilities and skills. </a:t>
            </a:r>
          </a:p>
          <a:p>
            <a:r>
              <a:rPr lang="en-US" dirty="0"/>
              <a:t>3. Programs to encourage and make use of innovative methods to reach every child, building on the cultural backgrounds of all children. </a:t>
            </a:r>
          </a:p>
          <a:p>
            <a:endParaRPr lang="en-US" dirty="0"/>
          </a:p>
        </p:txBody>
      </p:sp>
      <p:pic>
        <p:nvPicPr>
          <p:cNvPr id="9220" name="Picture 4" descr="Bitmoji Image">
            <a:extLst>
              <a:ext uri="{FF2B5EF4-FFF2-40B4-BE49-F238E27FC236}">
                <a16:creationId xmlns:a16="http://schemas.microsoft.com/office/drawing/2014/main" id="{80D18FE0-1592-483E-ADE2-365F0F9F1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7786" y="2105819"/>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99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C301-95D3-4C8A-9D2B-48C5BCB63F82}"/>
              </a:ext>
            </a:extLst>
          </p:cNvPr>
          <p:cNvSpPr>
            <a:spLocks noGrp="1"/>
          </p:cNvSpPr>
          <p:nvPr>
            <p:ph type="title"/>
          </p:nvPr>
        </p:nvSpPr>
        <p:spPr>
          <a:xfrm>
            <a:off x="20956" y="0"/>
            <a:ext cx="10515600" cy="1325563"/>
          </a:xfrm>
        </p:spPr>
        <p:txBody>
          <a:bodyPr/>
          <a:lstStyle/>
          <a:p>
            <a:r>
              <a:rPr lang="en-US" b="1" i="1" dirty="0"/>
              <a:t>CURRICULUM AND INSTRUCTIONAL DEVELOPMENT FOR EDUCATORS </a:t>
            </a:r>
            <a:endParaRPr lang="en-US" dirty="0"/>
          </a:p>
        </p:txBody>
      </p:sp>
      <p:sp>
        <p:nvSpPr>
          <p:cNvPr id="3" name="Content Placeholder 2">
            <a:extLst>
              <a:ext uri="{FF2B5EF4-FFF2-40B4-BE49-F238E27FC236}">
                <a16:creationId xmlns:a16="http://schemas.microsoft.com/office/drawing/2014/main" id="{64AD5820-9210-465C-9E97-F80B741839FE}"/>
              </a:ext>
            </a:extLst>
          </p:cNvPr>
          <p:cNvSpPr>
            <a:spLocks noGrp="1"/>
          </p:cNvSpPr>
          <p:nvPr>
            <p:ph idx="1"/>
          </p:nvPr>
        </p:nvSpPr>
        <p:spPr>
          <a:xfrm>
            <a:off x="140677" y="1825624"/>
            <a:ext cx="7773718" cy="5032375"/>
          </a:xfrm>
        </p:spPr>
        <p:txBody>
          <a:bodyPr>
            <a:normAutofit fontScale="77500" lnSpcReduction="20000"/>
          </a:bodyPr>
          <a:lstStyle/>
          <a:p>
            <a:r>
              <a:rPr lang="en-US" dirty="0">
                <a:solidFill>
                  <a:srgbClr val="A50021"/>
                </a:solidFill>
              </a:rPr>
              <a:t>DKG California recognizes that the California State Commission on Teacher Credentialing awards credentials and certificates based on completion of programs that meet Standards for Educator Preparation and Educator Competence. </a:t>
            </a:r>
            <a:r>
              <a:rPr lang="en-US" dirty="0"/>
              <a:t>To that end, DKG California supports measures that will provide: </a:t>
            </a:r>
          </a:p>
          <a:p>
            <a:r>
              <a:rPr lang="en-US" dirty="0"/>
              <a:t>1. Programs to further teacher development for the fulfillment of their professional role in the education and well-being of youth. </a:t>
            </a:r>
          </a:p>
          <a:p>
            <a:r>
              <a:rPr lang="en-US" dirty="0"/>
              <a:t>2. Programs that will prepare teachers to assume responsibility for working with students, parents, policy makers, and the public in determining the goals and objectives of the schools. </a:t>
            </a:r>
          </a:p>
          <a:p>
            <a:r>
              <a:rPr lang="en-US" dirty="0"/>
              <a:t>3. Instructional materials and programs in curriculum planning and in the implementation of the educational program to achieve the goals and objectives of the schools. </a:t>
            </a:r>
          </a:p>
          <a:p>
            <a:r>
              <a:rPr lang="en-US" dirty="0"/>
              <a:t>4. Implementation of existing legislation to provide a safe and secure environment for students and school personnel </a:t>
            </a:r>
          </a:p>
          <a:p>
            <a:r>
              <a:rPr lang="en-US" dirty="0"/>
              <a:t>5. Legislation to promote alternative programs for educating at-risk students. </a:t>
            </a:r>
          </a:p>
          <a:p>
            <a:endParaRPr lang="en-US" dirty="0"/>
          </a:p>
          <a:p>
            <a:endParaRPr lang="en-US" dirty="0"/>
          </a:p>
        </p:txBody>
      </p:sp>
      <p:pic>
        <p:nvPicPr>
          <p:cNvPr id="10242" name="Picture 2" descr="Bitmoji Image">
            <a:extLst>
              <a:ext uri="{FF2B5EF4-FFF2-40B4-BE49-F238E27FC236}">
                <a16:creationId xmlns:a16="http://schemas.microsoft.com/office/drawing/2014/main" id="{4CB6CEC8-87E8-4B62-8892-ED4DD0421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395" y="1825625"/>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78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0B86-4D60-497E-8519-B8C15737AE2C}"/>
              </a:ext>
            </a:extLst>
          </p:cNvPr>
          <p:cNvSpPr>
            <a:spLocks noGrp="1"/>
          </p:cNvSpPr>
          <p:nvPr>
            <p:ph type="title"/>
          </p:nvPr>
        </p:nvSpPr>
        <p:spPr>
          <a:xfrm>
            <a:off x="317695" y="168177"/>
            <a:ext cx="10515600" cy="1325563"/>
          </a:xfrm>
        </p:spPr>
        <p:txBody>
          <a:bodyPr/>
          <a:lstStyle/>
          <a:p>
            <a:r>
              <a:rPr lang="en-US" b="1" i="1" dirty="0"/>
              <a:t>PROFESSIONAL STANDARDS </a:t>
            </a:r>
            <a:br>
              <a:rPr lang="en-US" dirty="0"/>
            </a:br>
            <a:endParaRPr lang="en-US" dirty="0"/>
          </a:p>
        </p:txBody>
      </p:sp>
      <p:sp>
        <p:nvSpPr>
          <p:cNvPr id="3" name="Content Placeholder 2">
            <a:extLst>
              <a:ext uri="{FF2B5EF4-FFF2-40B4-BE49-F238E27FC236}">
                <a16:creationId xmlns:a16="http://schemas.microsoft.com/office/drawing/2014/main" id="{7848EEC2-6798-4666-8AC6-12310C1C60A1}"/>
              </a:ext>
            </a:extLst>
          </p:cNvPr>
          <p:cNvSpPr>
            <a:spLocks noGrp="1"/>
          </p:cNvSpPr>
          <p:nvPr>
            <p:ph idx="1"/>
          </p:nvPr>
        </p:nvSpPr>
        <p:spPr>
          <a:xfrm>
            <a:off x="140677" y="1167617"/>
            <a:ext cx="7779434" cy="6386733"/>
          </a:xfrm>
        </p:spPr>
        <p:txBody>
          <a:bodyPr>
            <a:normAutofit fontScale="62500" lnSpcReduction="20000"/>
          </a:bodyPr>
          <a:lstStyle/>
          <a:p>
            <a:r>
              <a:rPr lang="en-US" dirty="0">
                <a:solidFill>
                  <a:srgbClr val="A50021"/>
                </a:solidFill>
              </a:rPr>
              <a:t>Every child has the right to be instructed by competent teachers. Maintenance of high standards for the teaching profession is essential,</a:t>
            </a:r>
            <a:r>
              <a:rPr lang="en-US" dirty="0"/>
              <a:t> and DKG California supports measures to provide for: </a:t>
            </a:r>
          </a:p>
          <a:p>
            <a:endParaRPr lang="en-US" dirty="0"/>
          </a:p>
          <a:p>
            <a:r>
              <a:rPr lang="en-US" dirty="0"/>
              <a:t>1. Involvement of educators, including classroom teachers, in decisions concerning teaching credential requirements. </a:t>
            </a:r>
          </a:p>
          <a:p>
            <a:r>
              <a:rPr lang="en-US" dirty="0"/>
              <a:t>2. Teaching credential requirements to include a balance of courses in academic fields as well as instruction in physical, intellectual, emotional, and social growth and development of the learner as they apply to the role of the teacher. </a:t>
            </a:r>
          </a:p>
          <a:p>
            <a:r>
              <a:rPr lang="en-US" dirty="0"/>
              <a:t>3. Pre-service preparation requiring some courses, beginning no later than the sophomore year in college, which combine observation of and involvement with students of varying ages and instructional levels and include a variety of experiences with pupils from differing ethnic and socioeconomic backgrounds. </a:t>
            </a:r>
          </a:p>
          <a:p>
            <a:r>
              <a:rPr lang="en-US" dirty="0"/>
              <a:t>4. More emphasis on early screening of teacher candidates prior to entering training to determine their sensitivity to and understanding of human relations as well as their suitability for a teaching career. </a:t>
            </a:r>
          </a:p>
          <a:p>
            <a:r>
              <a:rPr lang="en-US" dirty="0"/>
              <a:t>5. Continuous evaluation of teacher-training candidates. </a:t>
            </a:r>
          </a:p>
          <a:p>
            <a:r>
              <a:rPr lang="en-US" dirty="0"/>
              <a:t>6. Early and continuous evaluation of teachers and administrators. In-service training designed with emphasis on knowledge, skills, and attitudes toward those they teach, and sensitivity to, and understanding of, human relations. </a:t>
            </a:r>
          </a:p>
          <a:p>
            <a:r>
              <a:rPr lang="en-US" dirty="0"/>
              <a:t>7. An orderly process for the release of incompetent and unsuitable educators. </a:t>
            </a:r>
          </a:p>
          <a:p>
            <a:endParaRPr lang="en-US" dirty="0"/>
          </a:p>
          <a:p>
            <a:endParaRPr lang="en-US" dirty="0"/>
          </a:p>
        </p:txBody>
      </p:sp>
      <p:pic>
        <p:nvPicPr>
          <p:cNvPr id="11266" name="Picture 2" descr="Bitmoji Image">
            <a:extLst>
              <a:ext uri="{FF2B5EF4-FFF2-40B4-BE49-F238E27FC236}">
                <a16:creationId xmlns:a16="http://schemas.microsoft.com/office/drawing/2014/main" id="{E14A27B5-BEA1-4CDD-B6E7-C26172EC0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652" y="1234440"/>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05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1BC30-299D-431C-9E48-7120B7384262}"/>
              </a:ext>
            </a:extLst>
          </p:cNvPr>
          <p:cNvSpPr>
            <a:spLocks noGrp="1"/>
          </p:cNvSpPr>
          <p:nvPr>
            <p:ph type="title"/>
          </p:nvPr>
        </p:nvSpPr>
        <p:spPr/>
        <p:txBody>
          <a:bodyPr/>
          <a:lstStyle/>
          <a:p>
            <a:r>
              <a:rPr lang="en-US" b="1" i="1" dirty="0"/>
              <a:t>EMPLOYMENT CONDITIONS </a:t>
            </a:r>
            <a:endParaRPr lang="en-US" dirty="0"/>
          </a:p>
        </p:txBody>
      </p:sp>
      <p:sp>
        <p:nvSpPr>
          <p:cNvPr id="3" name="Content Placeholder 2">
            <a:extLst>
              <a:ext uri="{FF2B5EF4-FFF2-40B4-BE49-F238E27FC236}">
                <a16:creationId xmlns:a16="http://schemas.microsoft.com/office/drawing/2014/main" id="{9B966440-2B46-44B0-8533-2E58B21AEFB9}"/>
              </a:ext>
            </a:extLst>
          </p:cNvPr>
          <p:cNvSpPr>
            <a:spLocks noGrp="1"/>
          </p:cNvSpPr>
          <p:nvPr>
            <p:ph idx="1"/>
          </p:nvPr>
        </p:nvSpPr>
        <p:spPr>
          <a:xfrm>
            <a:off x="295422" y="1580076"/>
            <a:ext cx="7498080" cy="4912799"/>
          </a:xfrm>
        </p:spPr>
        <p:txBody>
          <a:bodyPr>
            <a:normAutofit fontScale="85000" lnSpcReduction="20000"/>
          </a:bodyPr>
          <a:lstStyle/>
          <a:p>
            <a:r>
              <a:rPr lang="en-US" dirty="0">
                <a:solidFill>
                  <a:srgbClr val="A50021"/>
                </a:solidFill>
              </a:rPr>
              <a:t>Agreements on employer-employee relations need to be made in an orderly manner. </a:t>
            </a:r>
            <a:r>
              <a:rPr lang="en-US" dirty="0"/>
              <a:t>DKG </a:t>
            </a:r>
          </a:p>
          <a:p>
            <a:r>
              <a:rPr lang="en-US" dirty="0"/>
              <a:t>California supports measures that will: </a:t>
            </a:r>
          </a:p>
          <a:p>
            <a:r>
              <a:rPr lang="en-US" dirty="0"/>
              <a:t>1. Provide teachers a professional atmosphere in which to carry out their responsibilities to their students without undue or improper restraint, permitting them to present factual information on conflicting sides of controversial issues. </a:t>
            </a:r>
          </a:p>
          <a:p>
            <a:r>
              <a:rPr lang="en-US" dirty="0"/>
              <a:t>2. Protect by law the continued employment of competent teachers. </a:t>
            </a:r>
          </a:p>
          <a:p>
            <a:r>
              <a:rPr lang="en-US" dirty="0"/>
              <a:t>3. Safeguard, improve, and strengthen the State Teachers’ Retirement System. </a:t>
            </a:r>
          </a:p>
          <a:p>
            <a:r>
              <a:rPr lang="en-US" dirty="0"/>
              <a:t>4. Establish procedures whereby agreements concerning goals of the educational program, conditions and terms of employment, and the content and mode of instruction can be achieved in an orderly manner. </a:t>
            </a:r>
          </a:p>
          <a:p>
            <a:endParaRPr lang="en-US" dirty="0"/>
          </a:p>
        </p:txBody>
      </p:sp>
      <p:pic>
        <p:nvPicPr>
          <p:cNvPr id="12292" name="Picture 4" descr="Bitmoji Image">
            <a:extLst>
              <a:ext uri="{FF2B5EF4-FFF2-40B4-BE49-F238E27FC236}">
                <a16:creationId xmlns:a16="http://schemas.microsoft.com/office/drawing/2014/main" id="{981515A3-5097-48B1-B96B-F00842F57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813" y="1839693"/>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49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1813</Words>
  <Application>Microsoft Macintosh PowerPoint</Application>
  <PresentationFormat>Widescreen</PresentationFormat>
  <Paragraphs>121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Welcome Sisters!</vt:lpstr>
      <vt:lpstr>Delta Kappa Gamma Legislative Platform 101</vt:lpstr>
      <vt:lpstr>Essential Questions for Today:</vt:lpstr>
      <vt:lpstr>The History of the Platform</vt:lpstr>
      <vt:lpstr>PowerPoint Presentation</vt:lpstr>
      <vt:lpstr>EQUAL EDUCATIONAL OPPORTUNITY FOR ALL </vt:lpstr>
      <vt:lpstr>CURRICULUM AND INSTRUCTIONAL DEVELOPMENT FOR EDUCATORS </vt:lpstr>
      <vt:lpstr>PROFESSIONAL STANDARDS  </vt:lpstr>
      <vt:lpstr>EMPLOYMENT CONDITIONS </vt:lpstr>
      <vt:lpstr>FINANCIAL STRUCTURE OF PUBLIC EDUCATION </vt:lpstr>
      <vt:lpstr>How do we take positions on bills?</vt:lpstr>
      <vt:lpstr>What’s Happening Right Now?</vt:lpstr>
      <vt:lpstr>Legislative Update as of August 28, 2020</vt:lpstr>
      <vt:lpstr>PowerPoint Presentation</vt:lpstr>
      <vt:lpstr>CA General Election November 3, 2020: Governor’s Executive Order N-64-20, All Voters will be mailed a vote-by-mail ballot</vt:lpstr>
      <vt:lpstr>DKG US Forum </vt:lpstr>
      <vt:lpstr>Ideas to Inspire Your Students in an Election Year</vt:lpstr>
      <vt:lpstr>Happy ‘Belated’ Constitution Day and Citizenship Day! September 17th  https://www2.ed.gov/policy/fund/guid/constitutionday.html </vt:lpstr>
      <vt:lpstr>Bill Evaluator Training</vt:lpstr>
      <vt:lpstr>Thanks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Sisters!</dc:title>
  <dc:creator>Nonaca, Heather (CAVA Teacher)</dc:creator>
  <cp:lastModifiedBy>Elston, Patricia</cp:lastModifiedBy>
  <cp:revision>9</cp:revision>
  <dcterms:created xsi:type="dcterms:W3CDTF">2020-02-07T01:06:48Z</dcterms:created>
  <dcterms:modified xsi:type="dcterms:W3CDTF">2020-09-19T21:28:45Z</dcterms:modified>
</cp:coreProperties>
</file>